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17"/>
  </p:notesMasterIdLst>
  <p:handoutMasterIdLst>
    <p:handoutMasterId r:id="rId18"/>
  </p:handoutMasterIdLst>
  <p:sldIdLst>
    <p:sldId id="287" r:id="rId3"/>
    <p:sldId id="531" r:id="rId4"/>
    <p:sldId id="510" r:id="rId5"/>
    <p:sldId id="511" r:id="rId6"/>
    <p:sldId id="512" r:id="rId7"/>
    <p:sldId id="514" r:id="rId8"/>
    <p:sldId id="533" r:id="rId9"/>
    <p:sldId id="525" r:id="rId10"/>
    <p:sldId id="529" r:id="rId11"/>
    <p:sldId id="528" r:id="rId12"/>
    <p:sldId id="527" r:id="rId13"/>
    <p:sldId id="526" r:id="rId14"/>
    <p:sldId id="530" r:id="rId15"/>
    <p:sldId id="518" r:id="rId16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46"/>
    <a:srgbClr val="E9EDF4"/>
    <a:srgbClr val="D0D8E8"/>
    <a:srgbClr val="00823B"/>
    <a:srgbClr val="66FFFF"/>
    <a:srgbClr val="262626"/>
    <a:srgbClr val="FFD653"/>
    <a:srgbClr val="99FF66"/>
    <a:srgbClr val="FF99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Estilo medio 1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Estilo medio 3 - 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68" autoAdjust="0"/>
    <p:restoredTop sz="96115" autoAdjust="0"/>
  </p:normalViewPr>
  <p:slideViewPr>
    <p:cSldViewPr>
      <p:cViewPr>
        <p:scale>
          <a:sx n="80" d="100"/>
          <a:sy n="80" d="100"/>
        </p:scale>
        <p:origin x="-642" y="-18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568923-67E3-4217-8FD5-810BC9452C95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2A5DC2-BAD1-4211-A6D8-071E7515FA2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1413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312" cy="464503"/>
          </a:xfrm>
          <a:prstGeom prst="rect">
            <a:avLst/>
          </a:prstGeom>
        </p:spPr>
        <p:txBody>
          <a:bodyPr vert="horz" lIns="91325" tIns="45663" rIns="91325" bIns="45663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1503" y="0"/>
            <a:ext cx="3037312" cy="464503"/>
          </a:xfrm>
          <a:prstGeom prst="rect">
            <a:avLst/>
          </a:prstGeom>
        </p:spPr>
        <p:txBody>
          <a:bodyPr vert="horz" lIns="91325" tIns="45663" rIns="91325" bIns="45663" rtlCol="0"/>
          <a:lstStyle>
            <a:lvl1pPr algn="r">
              <a:defRPr sz="1200"/>
            </a:lvl1pPr>
          </a:lstStyle>
          <a:p>
            <a:fld id="{699E96AA-79A6-4BD5-ACEB-D1BC4F470128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04813" y="696913"/>
            <a:ext cx="6200775" cy="34877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25" tIns="45663" rIns="91325" bIns="45663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157"/>
            <a:ext cx="5608320" cy="4183697"/>
          </a:xfrm>
          <a:prstGeom prst="rect">
            <a:avLst/>
          </a:prstGeom>
        </p:spPr>
        <p:txBody>
          <a:bodyPr vert="horz" lIns="91325" tIns="45663" rIns="91325" bIns="45663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8830312"/>
            <a:ext cx="3037312" cy="464503"/>
          </a:xfrm>
          <a:prstGeom prst="rect">
            <a:avLst/>
          </a:prstGeom>
        </p:spPr>
        <p:txBody>
          <a:bodyPr vert="horz" lIns="91325" tIns="45663" rIns="91325" bIns="45663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1503" y="8830312"/>
            <a:ext cx="3037312" cy="464503"/>
          </a:xfrm>
          <a:prstGeom prst="rect">
            <a:avLst/>
          </a:prstGeom>
        </p:spPr>
        <p:txBody>
          <a:bodyPr vert="horz" lIns="91325" tIns="45663" rIns="91325" bIns="45663" rtlCol="0" anchor="b"/>
          <a:lstStyle>
            <a:lvl1pPr algn="r">
              <a:defRPr sz="1200"/>
            </a:lvl1pPr>
          </a:lstStyle>
          <a:p>
            <a:fld id="{931A436D-3707-4230-95C1-52739E962E5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01881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04813" y="696913"/>
            <a:ext cx="6200775" cy="3487737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A436D-3707-4230-95C1-52739E962E53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92813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04813" y="696913"/>
            <a:ext cx="6200775" cy="3487737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A436D-3707-4230-95C1-52739E962E53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92813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04813" y="696913"/>
            <a:ext cx="6200775" cy="3487737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A436D-3707-4230-95C1-52739E962E53}" type="slidenum">
              <a:rPr lang="es-MX" smtClean="0"/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92813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04813" y="696913"/>
            <a:ext cx="6200775" cy="3487737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A436D-3707-4230-95C1-52739E962E53}" type="slidenum">
              <a:rPr lang="es-MX" smtClean="0"/>
              <a:t>12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928133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04813" y="696913"/>
            <a:ext cx="6200775" cy="3487737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A436D-3707-4230-95C1-52739E962E53}" type="slidenum">
              <a:rPr lang="es-MX" smtClean="0"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92813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04813" y="696913"/>
            <a:ext cx="6200775" cy="3487737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A436D-3707-4230-95C1-52739E962E53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92813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/>
          </a:p>
        </p:txBody>
      </p:sp>
      <p:sp>
        <p:nvSpPr>
          <p:cNvPr id="3277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94C1726-2137-4087-B3E4-864E3048115D}" type="slidenum">
              <a:rPr lang="es-MX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s-MX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853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/>
          </a:p>
        </p:txBody>
      </p:sp>
      <p:sp>
        <p:nvSpPr>
          <p:cNvPr id="3277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94C1726-2137-4087-B3E4-864E3048115D}" type="slidenum">
              <a:rPr lang="es-MX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s-MX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067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/>
          </a:p>
        </p:txBody>
      </p:sp>
      <p:sp>
        <p:nvSpPr>
          <p:cNvPr id="32771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94C1726-2137-4087-B3E4-864E3048115D}" type="slidenum">
              <a:rPr lang="es-MX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s-MX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131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MX" dirty="0"/>
          </a:p>
        </p:txBody>
      </p:sp>
      <p:sp>
        <p:nvSpPr>
          <p:cNvPr id="3686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B0DBD8-722C-4826-940C-48586DA198D8}" type="slidenum">
              <a:rPr lang="es-MX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s-MX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626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04813" y="696913"/>
            <a:ext cx="6200775" cy="3487737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A436D-3707-4230-95C1-52739E962E53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92813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04813" y="696913"/>
            <a:ext cx="6200775" cy="3487737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A436D-3707-4230-95C1-52739E962E53}" type="slidenum">
              <a:rPr lang="es-MX" smtClean="0"/>
              <a:t>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92813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04813" y="696913"/>
            <a:ext cx="6200775" cy="3487737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A436D-3707-4230-95C1-52739E962E53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92813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B240A-0F88-4B16-98CC-85A1EA4AFD2B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99997-A318-4F50-8012-2C7B5FE8491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73504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2E998-1A2D-DE4E-B4E3-8C38BBD0A92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24/10/2018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96FE5-9353-5748-A4C7-33870DB4B4A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ángulo 6"/>
          <p:cNvSpPr/>
          <p:nvPr userDrawn="1"/>
        </p:nvSpPr>
        <p:spPr>
          <a:xfrm>
            <a:off x="1" y="6616428"/>
            <a:ext cx="12192000" cy="241573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800"/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 rotWithShape="1">
          <a:blip r:embed="rId2"/>
          <a:srcRect l="45936" t="53357" r="17537" b="36017"/>
          <a:stretch/>
        </p:blipFill>
        <p:spPr>
          <a:xfrm>
            <a:off x="3823299" y="116632"/>
            <a:ext cx="668919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863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76E51A6-9E93-40AC-AD58-38F1BC394449}" type="datetimeFigureOut">
              <a:rPr lang="es-MX"/>
              <a:pPr>
                <a:defRPr/>
              </a:pPr>
              <a:t>24/10/2018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8215EFB4-FFB2-48A1-8639-3A23B46FDF38}" type="slidenum">
              <a:rPr lang="es-MX" altLang="es-MX"/>
              <a:pPr/>
              <a:t>‹Nº›</a:t>
            </a:fld>
            <a:endParaRPr lang="es-MX" altLang="es-MX"/>
          </a:p>
        </p:txBody>
      </p:sp>
    </p:spTree>
    <p:extLst>
      <p:ext uri="{BB962C8B-B14F-4D97-AF65-F5344CB8AC3E}">
        <p14:creationId xmlns:p14="http://schemas.microsoft.com/office/powerpoint/2010/main" val="3511231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B240A-0F88-4B16-98CC-85A1EA4AFD2B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99997-A318-4F50-8012-2C7B5FE8491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3832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09602" y="274638"/>
            <a:ext cx="10972801" cy="1143001"/>
          </a:xfrm>
          <a:prstGeom prst="rect">
            <a:avLst/>
          </a:prstGeom>
        </p:spPr>
        <p:txBody>
          <a:bodyPr vert="horz" lIns="72841" tIns="36421" rIns="72841" bIns="36421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2" y="1600200"/>
            <a:ext cx="10972801" cy="4525964"/>
          </a:xfrm>
          <a:prstGeom prst="rect">
            <a:avLst/>
          </a:prstGeom>
        </p:spPr>
        <p:txBody>
          <a:bodyPr vert="horz" lIns="72841" tIns="36421" rIns="72841" bIns="36421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09600" y="6356354"/>
            <a:ext cx="2844800" cy="365124"/>
          </a:xfrm>
          <a:prstGeom prst="rect">
            <a:avLst/>
          </a:prstGeom>
        </p:spPr>
        <p:txBody>
          <a:bodyPr vert="horz" lIns="72841" tIns="36421" rIns="72841" bIns="36421" rtlCol="0" anchor="ctr"/>
          <a:lstStyle>
            <a:lvl1pPr algn="l">
              <a:defRPr sz="11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32021"/>
            <a:fld id="{5A12E998-1A2D-DE4E-B4E3-8C38BBD0A92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432021"/>
              <a:t>24/10/2018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65601" y="6356354"/>
            <a:ext cx="3860800" cy="365124"/>
          </a:xfrm>
          <a:prstGeom prst="rect">
            <a:avLst/>
          </a:prstGeom>
        </p:spPr>
        <p:txBody>
          <a:bodyPr vert="horz" lIns="72841" tIns="36421" rIns="72841" bIns="36421" rtlCol="0" anchor="ctr"/>
          <a:lstStyle>
            <a:lvl1pPr algn="ctr">
              <a:defRPr sz="11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32021"/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7603" y="6356354"/>
            <a:ext cx="2844800" cy="365124"/>
          </a:xfrm>
          <a:prstGeom prst="rect">
            <a:avLst/>
          </a:prstGeom>
        </p:spPr>
        <p:txBody>
          <a:bodyPr vert="horz" lIns="72841" tIns="36421" rIns="72841" bIns="36421" rtlCol="0" anchor="ctr"/>
          <a:lstStyle>
            <a:lvl1pPr algn="r">
              <a:defRPr sz="11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32021"/>
            <a:fld id="{16896FE5-9353-5748-A4C7-33870DB4B4AE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432021"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 rotWithShape="1">
          <a:blip r:embed="rId5"/>
          <a:srcRect l="45936" t="53357" r="17537" b="36017"/>
          <a:stretch/>
        </p:blipFill>
        <p:spPr>
          <a:xfrm>
            <a:off x="3823299" y="116632"/>
            <a:ext cx="668919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611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</p:sldLayoutIdLst>
  <p:txStyles>
    <p:titleStyle>
      <a:lvl1pPr algn="ctr" defTabSz="432021" rtl="0" eaLnBrk="1" latinLnBrk="0" hangingPunct="1">
        <a:spcBef>
          <a:spcPct val="0"/>
        </a:spcBef>
        <a:buNone/>
        <a:defRPr sz="41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15" indent="-324015" algn="l" defTabSz="432021" rtl="0" eaLnBrk="1" latinLnBrk="0" hangingPunct="1">
        <a:spcBef>
          <a:spcPct val="20000"/>
        </a:spcBef>
        <a:buFont typeface="Arial"/>
        <a:buChar char="•"/>
        <a:defRPr sz="2966" kern="1200">
          <a:solidFill>
            <a:schemeClr val="tx1"/>
          </a:solidFill>
          <a:latin typeface="+mn-lt"/>
          <a:ea typeface="+mn-ea"/>
          <a:cs typeface="+mn-cs"/>
        </a:defRPr>
      </a:lvl1pPr>
      <a:lvl2pPr marL="702033" indent="-270012" algn="l" defTabSz="432021" rtl="0" eaLnBrk="1" latinLnBrk="0" hangingPunct="1">
        <a:spcBef>
          <a:spcPct val="20000"/>
        </a:spcBef>
        <a:buFont typeface="Arial"/>
        <a:buChar char="–"/>
        <a:defRPr sz="261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52" indent="-216011" algn="l" defTabSz="432021" rtl="0" eaLnBrk="1" latinLnBrk="0" hangingPunct="1">
        <a:spcBef>
          <a:spcPct val="20000"/>
        </a:spcBef>
        <a:buFont typeface="Arial"/>
        <a:buChar char="•"/>
        <a:defRPr sz="2254" kern="1200">
          <a:solidFill>
            <a:schemeClr val="tx1"/>
          </a:solidFill>
          <a:latin typeface="+mn-lt"/>
          <a:ea typeface="+mn-ea"/>
          <a:cs typeface="+mn-cs"/>
        </a:defRPr>
      </a:lvl3pPr>
      <a:lvl4pPr marL="1512072" indent="-216011" algn="l" defTabSz="432021" rtl="0" eaLnBrk="1" latinLnBrk="0" hangingPunct="1">
        <a:spcBef>
          <a:spcPct val="20000"/>
        </a:spcBef>
        <a:buFont typeface="Arial"/>
        <a:buChar char="–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44093" indent="-216011" algn="l" defTabSz="432021" rtl="0" eaLnBrk="1" latinLnBrk="0" hangingPunct="1">
        <a:spcBef>
          <a:spcPct val="20000"/>
        </a:spcBef>
        <a:buFont typeface="Arial"/>
        <a:buChar char="»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376113" indent="-216011" algn="l" defTabSz="432021" rtl="0" eaLnBrk="1" latinLnBrk="0" hangingPunct="1">
        <a:spcBef>
          <a:spcPct val="20000"/>
        </a:spcBef>
        <a:buFont typeface="Arial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08134" indent="-216011" algn="l" defTabSz="432021" rtl="0" eaLnBrk="1" latinLnBrk="0" hangingPunct="1">
        <a:spcBef>
          <a:spcPct val="20000"/>
        </a:spcBef>
        <a:buFont typeface="Arial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240154" indent="-216011" algn="l" defTabSz="432021" rtl="0" eaLnBrk="1" latinLnBrk="0" hangingPunct="1">
        <a:spcBef>
          <a:spcPct val="20000"/>
        </a:spcBef>
        <a:buFont typeface="Arial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672175" indent="-216011" algn="l" defTabSz="432021" rtl="0" eaLnBrk="1" latinLnBrk="0" hangingPunct="1">
        <a:spcBef>
          <a:spcPct val="20000"/>
        </a:spcBef>
        <a:buFont typeface="Arial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32021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1pPr>
      <a:lvl2pPr marL="432021" algn="l" defTabSz="432021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2pPr>
      <a:lvl3pPr marL="864041" algn="l" defTabSz="432021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62" algn="l" defTabSz="432021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82" algn="l" defTabSz="432021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5pPr>
      <a:lvl6pPr marL="2160103" algn="l" defTabSz="432021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6pPr>
      <a:lvl7pPr marL="2592123" algn="l" defTabSz="432021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7pPr>
      <a:lvl8pPr marL="3024145" algn="l" defTabSz="432021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8pPr>
      <a:lvl9pPr marL="3456165" algn="l" defTabSz="432021" rtl="0" eaLnBrk="1" latinLnBrk="0" hangingPunct="1">
        <a:defRPr sz="16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10" Type="http://schemas.openxmlformats.org/officeDocument/2006/relationships/image" Target="../media/image16.jpeg"/><Relationship Id="rId4" Type="http://schemas.openxmlformats.org/officeDocument/2006/relationships/image" Target="../media/image10.jpg"/><Relationship Id="rId9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sp>
        <p:nvSpPr>
          <p:cNvPr id="6" name="3 Título"/>
          <p:cNvSpPr txBox="1">
            <a:spLocks noGrp="1"/>
          </p:cNvSpPr>
          <p:nvPr>
            <p:ph type="ctrTitle" idx="4294967295"/>
          </p:nvPr>
        </p:nvSpPr>
        <p:spPr>
          <a:xfrm>
            <a:off x="1451484" y="4146856"/>
            <a:ext cx="9217024" cy="935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pt-BR" sz="2800" b="1" i="1" dirty="0">
                <a:ea typeface="Segoe UI" pitchFamily="34" charset="0"/>
                <a:cs typeface="Segoe UI" pitchFamily="34" charset="0"/>
              </a:rPr>
              <a:t>COMITÉ ESTATAL DE VIGILANCIA EPIDEMIOLÓGICA</a:t>
            </a:r>
            <a:br>
              <a:rPr lang="pt-BR" sz="2800" b="1" i="1" dirty="0">
                <a:ea typeface="Segoe UI" pitchFamily="34" charset="0"/>
                <a:cs typeface="Segoe UI" pitchFamily="34" charset="0"/>
              </a:rPr>
            </a:br>
            <a:r>
              <a:rPr lang="pt-BR" sz="2800" b="1" i="1" dirty="0">
                <a:ea typeface="Segoe UI" pitchFamily="34" charset="0"/>
                <a:cs typeface="Segoe UI" pitchFamily="34" charset="0"/>
              </a:rPr>
              <a:t>(CEVE)</a:t>
            </a:r>
            <a:endParaRPr lang="es-MX" sz="2800" b="1" i="1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3 Título"/>
          <p:cNvSpPr txBox="1">
            <a:spLocks/>
          </p:cNvSpPr>
          <p:nvPr/>
        </p:nvSpPr>
        <p:spPr>
          <a:xfrm>
            <a:off x="227348" y="1628800"/>
            <a:ext cx="1166529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s-MX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  <a:cs typeface="Segoe UI" pitchFamily="34" charset="0"/>
              </a:rPr>
              <a:t>ESTRATEGIA ESTATAL PARA LA PREVENCIÓN Y EL CONTROL DEL SOBREPESO, LA OBESIDAD Y LA DIABETES.</a:t>
            </a:r>
          </a:p>
        </p:txBody>
      </p:sp>
      <p:sp>
        <p:nvSpPr>
          <p:cNvPr id="7" name="4 CuadroTexto"/>
          <p:cNvSpPr txBox="1"/>
          <p:nvPr/>
        </p:nvSpPr>
        <p:spPr>
          <a:xfrm>
            <a:off x="4278054" y="287070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rgbClr val="00823B"/>
                </a:solidFill>
                <a:latin typeface="Bell MT" panose="02020503060305020303" pitchFamily="18" charset="0"/>
              </a:rPr>
              <a:t>DIRECCIÓN DE SALUD PÚBLICA</a:t>
            </a:r>
          </a:p>
        </p:txBody>
      </p:sp>
      <p:sp>
        <p:nvSpPr>
          <p:cNvPr id="9" name="3 Título"/>
          <p:cNvSpPr txBox="1">
            <a:spLocks/>
          </p:cNvSpPr>
          <p:nvPr/>
        </p:nvSpPr>
        <p:spPr>
          <a:xfrm>
            <a:off x="3431704" y="5661248"/>
            <a:ext cx="5256584" cy="812217"/>
          </a:xfrm>
          <a:prstGeom prst="rect">
            <a:avLst/>
          </a:prstGeom>
          <a:noFill/>
        </p:spPr>
        <p:txBody>
          <a:bodyPr vert="horz" wrap="square" lIns="72841" tIns="36421" rIns="72841" bIns="36421" rtlCol="0" anchor="ctr">
            <a:spAutoFit/>
          </a:bodyPr>
          <a:lstStyle>
            <a:lvl1pPr algn="ctr" defTabSz="432021" rtl="0" eaLnBrk="1" latinLnBrk="0" hangingPunct="1">
              <a:spcBef>
                <a:spcPct val="0"/>
              </a:spcBef>
              <a:buNone/>
              <a:defRPr sz="415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pt-BR" sz="2400" b="1" i="1" dirty="0">
                <a:solidFill>
                  <a:schemeClr val="bg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ENERO – </a:t>
            </a:r>
            <a:r>
              <a:rPr lang="pt-BR" sz="2400" b="1" i="1" dirty="0" smtClean="0">
                <a:solidFill>
                  <a:schemeClr val="bg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SEPTIEMBRE</a:t>
            </a:r>
            <a:endParaRPr lang="pt-BR" sz="2400" b="1" i="1" dirty="0"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  <a:p>
            <a:pPr>
              <a:spcBef>
                <a:spcPts val="0"/>
              </a:spcBef>
              <a:defRPr/>
            </a:pPr>
            <a:r>
              <a:rPr lang="pt-BR" sz="2400" b="1" i="1" dirty="0">
                <a:solidFill>
                  <a:schemeClr val="bg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 2018</a:t>
            </a:r>
            <a:endParaRPr lang="es-MX" sz="2400" b="1" i="1" dirty="0"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896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sp>
        <p:nvSpPr>
          <p:cNvPr id="3" name="1 Título"/>
          <p:cNvSpPr txBox="1">
            <a:spLocks/>
          </p:cNvSpPr>
          <p:nvPr/>
        </p:nvSpPr>
        <p:spPr>
          <a:xfrm>
            <a:off x="4583832" y="265331"/>
            <a:ext cx="7272808" cy="71539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32021" rtl="0" eaLnBrk="1" latinLnBrk="0" hangingPunct="1">
              <a:spcBef>
                <a:spcPct val="0"/>
              </a:spcBef>
              <a:buNone/>
              <a:defRPr sz="415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dirty="0" smtClean="0"/>
              <a:t>INTERVENCIÓN EN RESTAURANTES</a:t>
            </a:r>
            <a:endParaRPr lang="es-MX" sz="2400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623392" y="1628800"/>
            <a:ext cx="10972800" cy="532655"/>
          </a:xfrm>
          <a:prstGeom prst="rect">
            <a:avLst/>
          </a:prstGeom>
        </p:spPr>
        <p:txBody>
          <a:bodyPr>
            <a:normAutofit/>
          </a:bodyPr>
          <a:lstStyle>
            <a:lvl1pPr marL="324015" indent="-324015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2033" indent="-270012" algn="l" defTabSz="432021" rtl="0" eaLnBrk="1" latinLnBrk="0" hangingPunct="1">
              <a:spcBef>
                <a:spcPct val="20000"/>
              </a:spcBef>
              <a:buFont typeface="Arial"/>
              <a:buChar char="–"/>
              <a:defRPr sz="26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052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22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2072" indent="-216011" algn="l" defTabSz="432021" rtl="0" eaLnBrk="1" latinLnBrk="0" hangingPunct="1">
              <a:spcBef>
                <a:spcPct val="20000"/>
              </a:spcBef>
              <a:buFont typeface="Arial"/>
              <a:buChar char="–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44093" indent="-216011" algn="l" defTabSz="432021" rtl="0" eaLnBrk="1" latinLnBrk="0" hangingPunct="1">
              <a:spcBef>
                <a:spcPct val="20000"/>
              </a:spcBef>
              <a:buFont typeface="Arial"/>
              <a:buChar char="»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6113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8134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40154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2175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400" smtClean="0"/>
              <a:t>Objetivo: Implementar acciones de fomento sanitario en materia de prevención de factores de riesgo para el sobrepeso, la obesidad y la diabetes en restaurantes</a:t>
            </a:r>
            <a:endParaRPr lang="es-MX" sz="1400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387548"/>
              </p:ext>
            </p:extLst>
          </p:nvPr>
        </p:nvGraphicFramePr>
        <p:xfrm>
          <a:off x="37837" y="2420888"/>
          <a:ext cx="6336704" cy="237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920213"/>
                <a:gridCol w="1536171"/>
                <a:gridCol w="1152128"/>
              </a:tblGrid>
              <a:tr h="1044116"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dirty="0" smtClean="0"/>
                        <a:t>Acción Especifica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dirty="0" smtClean="0"/>
                        <a:t>Descripción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dirty="0" smtClean="0"/>
                        <a:t>META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dirty="0" smtClean="0"/>
                        <a:t>LOGRO</a:t>
                      </a:r>
                      <a:endParaRPr lang="es-MX" dirty="0"/>
                    </a:p>
                  </a:txBody>
                  <a:tcPr marL="121920" marR="121920"/>
                </a:tc>
              </a:tr>
              <a:tr h="1332924">
                <a:tc>
                  <a:txBody>
                    <a:bodyPr/>
                    <a:lstStyle/>
                    <a:p>
                      <a:pPr algn="ctr"/>
                      <a:r>
                        <a:rPr lang="es-MX" sz="1600" baseline="0" dirty="0" smtClean="0"/>
                        <a:t>Fomento sanitario en Restaurantes</a:t>
                      </a:r>
                    </a:p>
                  </a:txBody>
                  <a:tcPr marL="121920" marR="12192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12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s-MX" sz="1200" b="0" dirty="0" smtClean="0">
                          <a:solidFill>
                            <a:schemeClr val="tx1"/>
                          </a:solidFill>
                        </a:rPr>
                        <a:t>Convenio</a:t>
                      </a:r>
                      <a:r>
                        <a:rPr lang="es-MX" sz="1200" b="0" baseline="0" dirty="0" smtClean="0">
                          <a:solidFill>
                            <a:schemeClr val="tx1"/>
                          </a:solidFill>
                        </a:rPr>
                        <a:t> de colaboración firmados</a:t>
                      </a:r>
                      <a:endParaRPr lang="es-MX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sz="1800" dirty="0" smtClean="0"/>
                        <a:t>915</a:t>
                      </a:r>
                    </a:p>
                  </a:txBody>
                  <a:tcPr marL="121920" marR="12192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sz="1800" dirty="0" smtClean="0"/>
                        <a:t>813</a:t>
                      </a:r>
                    </a:p>
                  </a:txBody>
                  <a:tcPr marL="121920" marR="12192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2 Marcador de contenido"/>
          <p:cNvSpPr txBox="1">
            <a:spLocks/>
          </p:cNvSpPr>
          <p:nvPr/>
        </p:nvSpPr>
        <p:spPr>
          <a:xfrm>
            <a:off x="2606187" y="6093297"/>
            <a:ext cx="9250453" cy="532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200" dirty="0" smtClean="0"/>
              <a:t>NOTA: La meta es acumulable para cerrar el 2018 con 586 (918) convenios</a:t>
            </a:r>
            <a:endParaRPr lang="es-MX" sz="1200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729233"/>
              </p:ext>
            </p:extLst>
          </p:nvPr>
        </p:nvGraphicFramePr>
        <p:xfrm>
          <a:off x="6672064" y="3645024"/>
          <a:ext cx="540814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8085"/>
                <a:gridCol w="960107"/>
                <a:gridCol w="1471712"/>
                <a:gridCol w="1056117"/>
                <a:gridCol w="11521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AÑO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META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 smtClean="0"/>
                        <a:t>INCREMENTO</a:t>
                      </a:r>
                      <a:endParaRPr lang="es-MX" sz="12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% 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aseline="0" dirty="0" smtClean="0"/>
                        <a:t>% NUEVO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2018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586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915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95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100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2017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468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685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76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75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2016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339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339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55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37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2015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209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209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34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23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2014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80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80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13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9</a:t>
                      </a:r>
                      <a:endParaRPr lang="es-MX" dirty="0"/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3666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pic>
        <p:nvPicPr>
          <p:cNvPr id="3" name="Marcador de contenido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658" y="4365104"/>
            <a:ext cx="2033620" cy="2030114"/>
          </a:xfrm>
          <a:prstGeom prst="rect">
            <a:avLst/>
          </a:prstGeom>
        </p:spPr>
      </p:pic>
      <p:pic>
        <p:nvPicPr>
          <p:cNvPr id="4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4365104"/>
            <a:ext cx="2112235" cy="2050110"/>
          </a:xfrm>
          <a:prstGeom prst="rect">
            <a:avLst/>
          </a:prstGeom>
        </p:spPr>
      </p:pic>
      <p:pic>
        <p:nvPicPr>
          <p:cNvPr id="5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181" y="4572784"/>
            <a:ext cx="3273339" cy="1841254"/>
          </a:xfrm>
          <a:prstGeom prst="rect">
            <a:avLst/>
          </a:prstGeom>
        </p:spPr>
      </p:pic>
      <p:pic>
        <p:nvPicPr>
          <p:cNvPr id="6" name="Imagen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25874" y="1765896"/>
            <a:ext cx="2187695" cy="2187695"/>
          </a:xfrm>
          <a:prstGeom prst="rect">
            <a:avLst/>
          </a:prstGeom>
        </p:spPr>
      </p:pic>
      <p:pic>
        <p:nvPicPr>
          <p:cNvPr id="7" name="Imagen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011" y="1988840"/>
            <a:ext cx="4052365" cy="1741806"/>
          </a:xfrm>
          <a:prstGeom prst="rect">
            <a:avLst/>
          </a:prstGeom>
        </p:spPr>
      </p:pic>
      <p:sp>
        <p:nvSpPr>
          <p:cNvPr id="9" name="Título 1"/>
          <p:cNvSpPr txBox="1">
            <a:spLocks/>
          </p:cNvSpPr>
          <p:nvPr/>
        </p:nvSpPr>
        <p:spPr>
          <a:xfrm>
            <a:off x="4727848" y="274638"/>
            <a:ext cx="6854552" cy="850106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432021" rtl="0" eaLnBrk="1" latinLnBrk="0" hangingPunct="1">
              <a:spcBef>
                <a:spcPct val="0"/>
              </a:spcBef>
              <a:buNone/>
              <a:defRPr sz="415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mtClean="0"/>
              <a:t/>
            </a:r>
            <a:br>
              <a:rPr lang="es-MX" smtClean="0"/>
            </a:br>
            <a:r>
              <a:rPr lang="es-MX" smtClean="0"/>
              <a:t>Acciones en Restaurantes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82027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sp>
        <p:nvSpPr>
          <p:cNvPr id="3" name="1 Título"/>
          <p:cNvSpPr txBox="1">
            <a:spLocks/>
          </p:cNvSpPr>
          <p:nvPr/>
        </p:nvSpPr>
        <p:spPr>
          <a:xfrm>
            <a:off x="5087887" y="433098"/>
            <a:ext cx="6392115" cy="50405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32021" rtl="0" eaLnBrk="1" latinLnBrk="0" hangingPunct="1">
              <a:spcBef>
                <a:spcPct val="0"/>
              </a:spcBef>
              <a:buNone/>
              <a:defRPr sz="415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dirty="0" smtClean="0"/>
              <a:t>INTERVENCIÓN EN COMEDORES INDUSTRIALES</a:t>
            </a:r>
            <a:endParaRPr lang="es-MX" sz="2400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603214" y="1772816"/>
            <a:ext cx="10972800" cy="532655"/>
          </a:xfrm>
          <a:prstGeom prst="rect">
            <a:avLst/>
          </a:prstGeom>
        </p:spPr>
        <p:txBody>
          <a:bodyPr>
            <a:normAutofit/>
          </a:bodyPr>
          <a:lstStyle>
            <a:lvl1pPr marL="324015" indent="-324015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2033" indent="-270012" algn="l" defTabSz="432021" rtl="0" eaLnBrk="1" latinLnBrk="0" hangingPunct="1">
              <a:spcBef>
                <a:spcPct val="20000"/>
              </a:spcBef>
              <a:buFont typeface="Arial"/>
              <a:buChar char="–"/>
              <a:defRPr sz="26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052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22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2072" indent="-216011" algn="l" defTabSz="432021" rtl="0" eaLnBrk="1" latinLnBrk="0" hangingPunct="1">
              <a:spcBef>
                <a:spcPct val="20000"/>
              </a:spcBef>
              <a:buFont typeface="Arial"/>
              <a:buChar char="–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44093" indent="-216011" algn="l" defTabSz="432021" rtl="0" eaLnBrk="1" latinLnBrk="0" hangingPunct="1">
              <a:spcBef>
                <a:spcPct val="20000"/>
              </a:spcBef>
              <a:buFont typeface="Arial"/>
              <a:buChar char="»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6113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8134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40154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2175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400" smtClean="0"/>
              <a:t>Objetivo: Implementar acciones de fomento sanitario en materia de prevención de factores de riesgo para el sobrepeso, la obesidad y la diabetes en comedores industriales</a:t>
            </a:r>
            <a:endParaRPr lang="es-MX" sz="1400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271150"/>
              </p:ext>
            </p:extLst>
          </p:nvPr>
        </p:nvGraphicFramePr>
        <p:xfrm>
          <a:off x="17659" y="2420888"/>
          <a:ext cx="6336704" cy="237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920213"/>
                <a:gridCol w="1536171"/>
                <a:gridCol w="1152128"/>
              </a:tblGrid>
              <a:tr h="1044116"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dirty="0" smtClean="0"/>
                        <a:t>Acción Especifica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dirty="0" smtClean="0"/>
                        <a:t>Descripción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dirty="0" smtClean="0"/>
                        <a:t>META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dirty="0" smtClean="0"/>
                        <a:t>LOGRO</a:t>
                      </a:r>
                      <a:endParaRPr lang="es-MX" dirty="0"/>
                    </a:p>
                  </a:txBody>
                  <a:tcPr marL="121920" marR="121920"/>
                </a:tc>
              </a:tr>
              <a:tr h="1332924">
                <a:tc>
                  <a:txBody>
                    <a:bodyPr/>
                    <a:lstStyle/>
                    <a:p>
                      <a:pPr algn="ctr"/>
                      <a:r>
                        <a:rPr lang="es-MX" sz="1600" baseline="0" dirty="0" smtClean="0"/>
                        <a:t>Fomento sanitario en Comedores Industriales</a:t>
                      </a:r>
                    </a:p>
                  </a:txBody>
                  <a:tcPr marL="121920" marR="12192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12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s-MX" sz="1200" b="0" dirty="0" smtClean="0">
                          <a:solidFill>
                            <a:schemeClr val="tx1"/>
                          </a:solidFill>
                        </a:rPr>
                        <a:t>Convenio</a:t>
                      </a:r>
                      <a:r>
                        <a:rPr lang="es-MX" sz="1200" b="0" baseline="0" dirty="0" smtClean="0">
                          <a:solidFill>
                            <a:schemeClr val="tx1"/>
                          </a:solidFill>
                        </a:rPr>
                        <a:t> de colaboración firmados</a:t>
                      </a:r>
                      <a:endParaRPr lang="es-MX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sz="1800" dirty="0" smtClean="0"/>
                        <a:t>240</a:t>
                      </a:r>
                    </a:p>
                  </a:txBody>
                  <a:tcPr marL="121920" marR="12192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sz="1800" dirty="0" smtClean="0"/>
                        <a:t>320</a:t>
                      </a:r>
                    </a:p>
                  </a:txBody>
                  <a:tcPr marL="121920" marR="12192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2 Marcador de contenido"/>
          <p:cNvSpPr txBox="1">
            <a:spLocks/>
          </p:cNvSpPr>
          <p:nvPr/>
        </p:nvSpPr>
        <p:spPr>
          <a:xfrm>
            <a:off x="2586009" y="6093297"/>
            <a:ext cx="9250453" cy="532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200" dirty="0" smtClean="0"/>
              <a:t>NOTA: Son 250 empresas con comedores industriales, con una meta de 40 (60) empresas con convenio por año. Este indicador es acumulable</a:t>
            </a:r>
            <a:endParaRPr lang="es-MX" sz="1200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915503"/>
              </p:ext>
            </p:extLst>
          </p:nvPr>
        </p:nvGraphicFramePr>
        <p:xfrm>
          <a:off x="6651886" y="3645024"/>
          <a:ext cx="540814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5648"/>
                <a:gridCol w="832544"/>
                <a:gridCol w="1471712"/>
                <a:gridCol w="1056117"/>
                <a:gridCol w="11521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AÑO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META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 smtClean="0"/>
                        <a:t>INCREMENTO</a:t>
                      </a:r>
                      <a:endParaRPr lang="es-MX" sz="12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% 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aseline="0" dirty="0" smtClean="0"/>
                        <a:t>% NUEVO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2018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240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100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100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2017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160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180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80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70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2016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120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120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60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50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2015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80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80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40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33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2014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40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40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16</a:t>
                      </a:r>
                      <a:endParaRPr lang="es-MX" dirty="0"/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3962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pic>
        <p:nvPicPr>
          <p:cNvPr id="10" name="Marcador de contenido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241" y="4290263"/>
            <a:ext cx="3362303" cy="1417708"/>
          </a:xfrm>
          <a:prstGeom prst="rect">
            <a:avLst/>
          </a:prstGeom>
        </p:spPr>
      </p:pic>
      <p:pic>
        <p:nvPicPr>
          <p:cNvPr id="11" name="Imagen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723" y="3947644"/>
            <a:ext cx="1844092" cy="1844092"/>
          </a:xfrm>
          <a:prstGeom prst="rect">
            <a:avLst/>
          </a:prstGeom>
        </p:spPr>
      </p:pic>
      <p:pic>
        <p:nvPicPr>
          <p:cNvPr id="12" name="Imagen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513" y="4198823"/>
            <a:ext cx="3793993" cy="1600591"/>
          </a:xfrm>
          <a:prstGeom prst="rect">
            <a:avLst/>
          </a:prstGeom>
        </p:spPr>
      </p:pic>
      <p:pic>
        <p:nvPicPr>
          <p:cNvPr id="13" name="Imagen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329" y="1842550"/>
            <a:ext cx="1632180" cy="1632180"/>
          </a:xfrm>
          <a:prstGeom prst="rect">
            <a:avLst/>
          </a:prstGeom>
        </p:spPr>
      </p:pic>
      <p:pic>
        <p:nvPicPr>
          <p:cNvPr id="14" name="Imagen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512" y="1890554"/>
            <a:ext cx="1584176" cy="1584176"/>
          </a:xfrm>
          <a:prstGeom prst="rect">
            <a:avLst/>
          </a:prstGeom>
        </p:spPr>
      </p:pic>
      <p:pic>
        <p:nvPicPr>
          <p:cNvPr id="15" name="Imagen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0" b="22647"/>
          <a:stretch/>
        </p:blipFill>
        <p:spPr>
          <a:xfrm>
            <a:off x="5894538" y="1890554"/>
            <a:ext cx="2280941" cy="1584176"/>
          </a:xfrm>
          <a:prstGeom prst="rect">
            <a:avLst/>
          </a:prstGeom>
        </p:spPr>
      </p:pic>
      <p:pic>
        <p:nvPicPr>
          <p:cNvPr id="16" name="Imagen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723" y="1890554"/>
            <a:ext cx="2036695" cy="1584176"/>
          </a:xfrm>
          <a:prstGeom prst="rect">
            <a:avLst/>
          </a:prstGeom>
        </p:spPr>
      </p:pic>
      <p:sp>
        <p:nvSpPr>
          <p:cNvPr id="17" name="Título 1"/>
          <p:cNvSpPr txBox="1">
            <a:spLocks/>
          </p:cNvSpPr>
          <p:nvPr/>
        </p:nvSpPr>
        <p:spPr>
          <a:xfrm>
            <a:off x="4871864" y="274638"/>
            <a:ext cx="6710536" cy="1143000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432021" rtl="0" eaLnBrk="1" latinLnBrk="0" hangingPunct="1">
              <a:spcBef>
                <a:spcPct val="0"/>
              </a:spcBef>
              <a:buNone/>
              <a:defRPr sz="415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mtClean="0"/>
              <a:t/>
            </a:r>
            <a:br>
              <a:rPr lang="es-MX" smtClean="0"/>
            </a:br>
            <a:r>
              <a:rPr lang="es-MX" smtClean="0"/>
              <a:t>Intervención en Comedores Industriales.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72236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6867044"/>
              </p:ext>
            </p:extLst>
          </p:nvPr>
        </p:nvGraphicFramePr>
        <p:xfrm>
          <a:off x="238802" y="1208686"/>
          <a:ext cx="11737304" cy="535528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520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80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3123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70640">
                <a:tc>
                  <a:txBody>
                    <a:bodyPr/>
                    <a:lstStyle/>
                    <a:p>
                      <a:pPr algn="ctr"/>
                      <a:r>
                        <a:rPr lang="es-MX" sz="2000" dirty="0"/>
                        <a:t>NOMBRE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dirty="0"/>
                        <a:t>INSTITUCIÓN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dirty="0"/>
                        <a:t>CARGO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dirty="0"/>
                        <a:t>TELÉFONO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dirty="0"/>
                        <a:t>CORREO ELECTRÓNICO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2337">
                <a:tc>
                  <a:txBody>
                    <a:bodyPr/>
                    <a:lstStyle/>
                    <a:p>
                      <a:pPr algn="l"/>
                      <a:r>
                        <a:rPr lang="es-MX" sz="1400" dirty="0"/>
                        <a:t>Dr. </a:t>
                      </a:r>
                      <a:r>
                        <a:rPr lang="es-MX" sz="1400" dirty="0" smtClean="0"/>
                        <a:t>Adrián</a:t>
                      </a:r>
                      <a:r>
                        <a:rPr lang="es-MX" sz="1400" baseline="0" dirty="0" smtClean="0"/>
                        <a:t> Salazar Prado</a:t>
                      </a:r>
                      <a:endParaRPr lang="es-MX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SSA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Jefe del Departamento de Atención del Adulto y Adulto Mayor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834-1100</a:t>
                      </a:r>
                    </a:p>
                    <a:p>
                      <a:pPr algn="ctr"/>
                      <a:r>
                        <a:rPr lang="es-MX" sz="1400" dirty="0"/>
                        <a:t>EXT</a:t>
                      </a:r>
                      <a:r>
                        <a:rPr lang="es-MX" sz="1400" baseline="0" dirty="0"/>
                        <a:t> 21302</a:t>
                      </a:r>
                      <a:endParaRPr lang="es-MX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/>
                        <a:t>adriansalazarprado@gmail.com</a:t>
                      </a:r>
                      <a:endParaRPr lang="es-MX" sz="1400" dirty="0"/>
                    </a:p>
                  </a:txBody>
                  <a:tcPr anchor="ctr"/>
                </a:tc>
              </a:tr>
              <a:tr h="8123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MX" sz="1400" b="0" strike="noStrike" spc="-1" dirty="0">
                          <a:solidFill>
                            <a:srgbClr val="000000"/>
                          </a:solidFill>
                          <a:latin typeface="+mn-lt"/>
                        </a:rPr>
                        <a:t>EMMA JANNET MOLINA  NUÑEZ</a:t>
                      </a:r>
                      <a:endParaRPr lang="es-MX" sz="1400" b="0" strike="noStrike" spc="-1" dirty="0"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SEDENA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Representante</a:t>
                      </a:r>
                      <a:r>
                        <a:rPr lang="es-MX" sz="1400" baseline="0" dirty="0"/>
                        <a:t> SEDENA</a:t>
                      </a:r>
                      <a:endParaRPr lang="es-MX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MX" sz="1400" b="0" strike="noStrike" spc="-1" dirty="0">
                          <a:solidFill>
                            <a:srgbClr val="000000"/>
                          </a:solidFill>
                          <a:latin typeface="+mn-lt"/>
                        </a:rPr>
                        <a:t>812-9811 EXT. 135 ó 402</a:t>
                      </a:r>
                      <a:endParaRPr lang="es-MX" sz="1400" b="0" strike="noStrike" spc="-1" dirty="0"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medicinapreventiva_slp@hotmail.com</a:t>
                      </a:r>
                    </a:p>
                  </a:txBody>
                  <a:tcPr anchor="ctr"/>
                </a:tc>
              </a:tr>
              <a:tr h="812337">
                <a:tc>
                  <a:txBody>
                    <a:bodyPr/>
                    <a:lstStyle/>
                    <a:p>
                      <a:pPr algn="l"/>
                      <a:r>
                        <a:rPr lang="es-MX" sz="1400" dirty="0"/>
                        <a:t>Dra.</a:t>
                      </a:r>
                      <a:r>
                        <a:rPr lang="es-MX" sz="1400" baseline="0" dirty="0"/>
                        <a:t> Ana María Ruíz Medrano</a:t>
                      </a:r>
                      <a:endParaRPr lang="es-MX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ISSSTE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Jefa del Departamento de Atención Médica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444814-7347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amruiz@issste.gob.mx</a:t>
                      </a:r>
                    </a:p>
                    <a:p>
                      <a:pPr algn="ctr"/>
                      <a:endParaRPr lang="es-MX" sz="600" dirty="0"/>
                    </a:p>
                    <a:p>
                      <a:pPr algn="ctr"/>
                      <a:r>
                        <a:rPr lang="es-MX" sz="1400" dirty="0"/>
                        <a:t>atencionmedicaslp@yahoo.com.mx </a:t>
                      </a:r>
                    </a:p>
                    <a:p>
                      <a:pPr algn="ctr"/>
                      <a:r>
                        <a:rPr lang="es-MX" sz="1400" dirty="0"/>
                        <a:t>dr.chava_83@hotmail.com</a:t>
                      </a:r>
                    </a:p>
                  </a:txBody>
                  <a:tcPr anchor="ctr"/>
                </a:tc>
              </a:tr>
              <a:tr h="812337">
                <a:tc>
                  <a:txBody>
                    <a:bodyPr/>
                    <a:lstStyle/>
                    <a:p>
                      <a:pPr algn="l"/>
                      <a:r>
                        <a:rPr lang="es-MX" sz="1400" dirty="0"/>
                        <a:t>Dr. Efraín</a:t>
                      </a:r>
                      <a:r>
                        <a:rPr lang="es-MX" sz="1400" baseline="0" dirty="0"/>
                        <a:t> Luna Barrios</a:t>
                      </a:r>
                      <a:endParaRPr lang="es-MX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IMSS RÉGIMEN</a:t>
                      </a:r>
                      <a:r>
                        <a:rPr lang="es-MX" sz="1400" baseline="0" dirty="0"/>
                        <a:t> ORDINARIO</a:t>
                      </a:r>
                      <a:endParaRPr lang="es-MX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Coordinador</a:t>
                      </a:r>
                      <a:r>
                        <a:rPr lang="es-MX" sz="1400" baseline="0" dirty="0"/>
                        <a:t> Auxiliar Médico en Salud Pública</a:t>
                      </a:r>
                      <a:endParaRPr lang="es-MX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812-4144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efrain.luna@imss.gob.mx</a:t>
                      </a:r>
                    </a:p>
                  </a:txBody>
                  <a:tcPr anchor="ctr"/>
                </a:tc>
              </a:tr>
              <a:tr h="812337">
                <a:tc>
                  <a:txBody>
                    <a:bodyPr/>
                    <a:lstStyle/>
                    <a:p>
                      <a:pPr algn="l"/>
                      <a:r>
                        <a:rPr lang="es-MX" sz="1400" dirty="0"/>
                        <a:t>Dr.</a:t>
                      </a:r>
                      <a:r>
                        <a:rPr lang="es-MX" sz="1400" baseline="0" dirty="0"/>
                        <a:t> Francisco Méndez Pérez</a:t>
                      </a:r>
                      <a:endParaRPr lang="es-MX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IMSS</a:t>
                      </a:r>
                      <a:r>
                        <a:rPr lang="es-MX" sz="1400" baseline="0" dirty="0"/>
                        <a:t> PROSPERA</a:t>
                      </a:r>
                      <a:endParaRPr lang="es-MX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Gerente</a:t>
                      </a:r>
                      <a:r>
                        <a:rPr lang="es-MX" sz="1400" baseline="0" dirty="0"/>
                        <a:t> Delegacional</a:t>
                      </a:r>
                      <a:endParaRPr lang="es-MX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811-0084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u="none" dirty="0">
                          <a:effectLst/>
                        </a:rPr>
                        <a:t>f</a:t>
                      </a:r>
                      <a:r>
                        <a:rPr lang="es-MX" sz="1400" u="none" dirty="0" smtClean="0">
                          <a:effectLst/>
                        </a:rPr>
                        <a:t>rancisco.mendezp@imss.gob.mx</a:t>
                      </a:r>
                      <a:endParaRPr lang="es-MX" sz="1400" u="none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12337">
                <a:tc>
                  <a:txBody>
                    <a:bodyPr/>
                    <a:lstStyle/>
                    <a:p>
                      <a:pPr algn="l"/>
                      <a:r>
                        <a:rPr lang="es-MX" sz="1400" dirty="0"/>
                        <a:t>M.V.Z.</a:t>
                      </a:r>
                      <a:r>
                        <a:rPr lang="es-MX" sz="1400" baseline="0" dirty="0"/>
                        <a:t> Erich Neumann Ramírez</a:t>
                      </a:r>
                      <a:endParaRPr lang="es-MX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COEPRIS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Jefe del Departamento de Fomento Sanitario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833-0504 </a:t>
                      </a:r>
                    </a:p>
                    <a:p>
                      <a:pPr algn="ctr"/>
                      <a:r>
                        <a:rPr lang="es-MX" sz="1400" dirty="0"/>
                        <a:t>EXT 139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erichneumannr@gmail.com</a:t>
                      </a:r>
                    </a:p>
                    <a:p>
                      <a:pPr algn="ctr"/>
                      <a:endParaRPr lang="es-MX" sz="600" dirty="0"/>
                    </a:p>
                    <a:p>
                      <a:pPr algn="ctr"/>
                      <a:r>
                        <a:rPr lang="es-MX" sz="1400" dirty="0"/>
                        <a:t>promesa_slp@hotmail.com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sp>
        <p:nvSpPr>
          <p:cNvPr id="10" name="2 Marcador de contenido"/>
          <p:cNvSpPr txBox="1">
            <a:spLocks/>
          </p:cNvSpPr>
          <p:nvPr/>
        </p:nvSpPr>
        <p:spPr>
          <a:xfrm>
            <a:off x="4084722" y="116631"/>
            <a:ext cx="7915934" cy="1092055"/>
          </a:xfrm>
          <a:prstGeom prst="rect">
            <a:avLst/>
          </a:prstGeom>
        </p:spPr>
        <p:txBody>
          <a:bodyPr vert="horz" lIns="72841" tIns="36421" rIns="72841" bIns="36421" rtlCol="0" anchor="ctr">
            <a:normAutofit/>
          </a:bodyPr>
          <a:lstStyle>
            <a:lvl1pPr marL="324015" indent="-324015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2033" indent="-270012" algn="l" defTabSz="432021" rtl="0" eaLnBrk="1" latinLnBrk="0" hangingPunct="1">
              <a:spcBef>
                <a:spcPct val="20000"/>
              </a:spcBef>
              <a:buFont typeface="Arial"/>
              <a:buChar char="–"/>
              <a:defRPr sz="26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052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22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2072" indent="-216011" algn="l" defTabSz="432021" rtl="0" eaLnBrk="1" latinLnBrk="0" hangingPunct="1">
              <a:spcBef>
                <a:spcPct val="20000"/>
              </a:spcBef>
              <a:buFont typeface="Arial"/>
              <a:buChar char="–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44093" indent="-216011" algn="l" defTabSz="432021" rtl="0" eaLnBrk="1" latinLnBrk="0" hangingPunct="1">
              <a:spcBef>
                <a:spcPct val="20000"/>
              </a:spcBef>
              <a:buFont typeface="Arial"/>
              <a:buChar char="»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6113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8134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40154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2175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s-MX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DIRECTORIO ESTATAL</a:t>
            </a:r>
          </a:p>
        </p:txBody>
      </p:sp>
    </p:spTree>
    <p:extLst>
      <p:ext uri="{BB962C8B-B14F-4D97-AF65-F5344CB8AC3E}">
        <p14:creationId xmlns:p14="http://schemas.microsoft.com/office/powerpoint/2010/main" val="387211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sp>
        <p:nvSpPr>
          <p:cNvPr id="6" name="3 Título"/>
          <p:cNvSpPr txBox="1">
            <a:spLocks noGrp="1"/>
          </p:cNvSpPr>
          <p:nvPr>
            <p:ph type="ctrTitle" idx="4294967295"/>
          </p:nvPr>
        </p:nvSpPr>
        <p:spPr>
          <a:xfrm>
            <a:off x="4189478" y="3579790"/>
            <a:ext cx="3096344" cy="3089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es-MX" sz="2800" b="1" i="1" dirty="0" smtClean="0">
                <a:ea typeface="Segoe UI" pitchFamily="34" charset="0"/>
                <a:cs typeface="Segoe UI" pitchFamily="34" charset="0"/>
              </a:rPr>
              <a:t>SSA</a:t>
            </a:r>
            <a:br>
              <a:rPr lang="es-MX" sz="2800" b="1" i="1" dirty="0" smtClean="0">
                <a:ea typeface="Segoe UI" pitchFamily="34" charset="0"/>
                <a:cs typeface="Segoe UI" pitchFamily="34" charset="0"/>
              </a:rPr>
            </a:br>
            <a:r>
              <a:rPr lang="es-MX" sz="2800" b="1" i="1" dirty="0" smtClean="0">
                <a:ea typeface="Segoe UI" pitchFamily="34" charset="0"/>
                <a:cs typeface="Segoe UI" pitchFamily="34" charset="0"/>
              </a:rPr>
              <a:t>SEDENA</a:t>
            </a:r>
            <a:br>
              <a:rPr lang="es-MX" sz="2800" b="1" i="1" dirty="0" smtClean="0">
                <a:ea typeface="Segoe UI" pitchFamily="34" charset="0"/>
                <a:cs typeface="Segoe UI" pitchFamily="34" charset="0"/>
              </a:rPr>
            </a:br>
            <a:r>
              <a:rPr lang="es-MX" sz="2800" b="1" i="1" dirty="0" smtClean="0">
                <a:ea typeface="Segoe UI" pitchFamily="34" charset="0"/>
                <a:cs typeface="Segoe UI" pitchFamily="34" charset="0"/>
              </a:rPr>
              <a:t>ISSSTE</a:t>
            </a:r>
            <a:br>
              <a:rPr lang="es-MX" sz="2800" b="1" i="1" dirty="0" smtClean="0">
                <a:ea typeface="Segoe UI" pitchFamily="34" charset="0"/>
                <a:cs typeface="Segoe UI" pitchFamily="34" charset="0"/>
              </a:rPr>
            </a:br>
            <a:r>
              <a:rPr lang="es-MX" sz="2800" b="1" i="1" dirty="0" smtClean="0">
                <a:ea typeface="Segoe UI" pitchFamily="34" charset="0"/>
                <a:cs typeface="Segoe UI" pitchFamily="34" charset="0"/>
              </a:rPr>
              <a:t>IMSS RO</a:t>
            </a:r>
            <a:br>
              <a:rPr lang="es-MX" sz="2800" b="1" i="1" dirty="0" smtClean="0">
                <a:ea typeface="Segoe UI" pitchFamily="34" charset="0"/>
                <a:cs typeface="Segoe UI" pitchFamily="34" charset="0"/>
              </a:rPr>
            </a:br>
            <a:r>
              <a:rPr lang="es-MX" sz="2800" b="1" i="1" dirty="0" smtClean="0">
                <a:ea typeface="Segoe UI" pitchFamily="34" charset="0"/>
                <a:cs typeface="Segoe UI" pitchFamily="34" charset="0"/>
              </a:rPr>
              <a:t>IMSS PROSPERA</a:t>
            </a:r>
            <a:br>
              <a:rPr lang="es-MX" sz="2800" b="1" i="1" dirty="0" smtClean="0">
                <a:ea typeface="Segoe UI" pitchFamily="34" charset="0"/>
                <a:cs typeface="Segoe UI" pitchFamily="34" charset="0"/>
              </a:rPr>
            </a:br>
            <a:r>
              <a:rPr lang="es-MX" sz="2800" b="1" i="1" dirty="0" smtClean="0">
                <a:ea typeface="Segoe UI" pitchFamily="34" charset="0"/>
                <a:cs typeface="Segoe UI" pitchFamily="34" charset="0"/>
              </a:rPr>
              <a:t>COEPRIS</a:t>
            </a:r>
            <a:br>
              <a:rPr lang="es-MX" sz="2800" b="1" i="1" dirty="0" smtClean="0">
                <a:ea typeface="Segoe UI" pitchFamily="34" charset="0"/>
                <a:cs typeface="Segoe UI" pitchFamily="34" charset="0"/>
              </a:rPr>
            </a:br>
            <a:endParaRPr lang="es-MX" sz="2800" b="1" i="1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3 Título"/>
          <p:cNvSpPr txBox="1">
            <a:spLocks/>
          </p:cNvSpPr>
          <p:nvPr/>
        </p:nvSpPr>
        <p:spPr>
          <a:xfrm>
            <a:off x="0" y="1628800"/>
            <a:ext cx="120726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s-MX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  <a:cs typeface="Segoe UI" pitchFamily="34" charset="0"/>
              </a:rPr>
              <a:t>ESTRATEGIA ESTATAL PARA LA PREVENCIÓN Y EL CONTROL DEL SOBREPESO, LA OBESIDAD Y LA DIABETES.</a:t>
            </a:r>
          </a:p>
        </p:txBody>
      </p:sp>
      <p:sp>
        <p:nvSpPr>
          <p:cNvPr id="7" name="4 CuadroTexto"/>
          <p:cNvSpPr txBox="1"/>
          <p:nvPr/>
        </p:nvSpPr>
        <p:spPr>
          <a:xfrm>
            <a:off x="4278054" y="287070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rgbClr val="00823B"/>
                </a:solidFill>
                <a:latin typeface="Bell MT" panose="02020503060305020303" pitchFamily="18" charset="0"/>
              </a:rPr>
              <a:t>DIRECCIÓN DE SALUD PÚBLICA</a:t>
            </a:r>
          </a:p>
        </p:txBody>
      </p:sp>
      <p:sp>
        <p:nvSpPr>
          <p:cNvPr id="9" name="3 Título"/>
          <p:cNvSpPr txBox="1">
            <a:spLocks/>
          </p:cNvSpPr>
          <p:nvPr/>
        </p:nvSpPr>
        <p:spPr>
          <a:xfrm>
            <a:off x="1847528" y="3136905"/>
            <a:ext cx="8496944" cy="442885"/>
          </a:xfrm>
          <a:prstGeom prst="rect">
            <a:avLst/>
          </a:prstGeom>
          <a:noFill/>
        </p:spPr>
        <p:txBody>
          <a:bodyPr vert="horz" wrap="square" lIns="72841" tIns="36421" rIns="72841" bIns="36421" rtlCol="0" anchor="ctr">
            <a:spAutoFit/>
          </a:bodyPr>
          <a:lstStyle>
            <a:lvl1pPr algn="ctr" defTabSz="432021" rtl="0" eaLnBrk="1" latinLnBrk="0" hangingPunct="1">
              <a:spcBef>
                <a:spcPct val="0"/>
              </a:spcBef>
              <a:buNone/>
              <a:defRPr sz="415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pt-BR" sz="2400" b="1" i="1" dirty="0">
                <a:solidFill>
                  <a:schemeClr val="bg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ENERO – </a:t>
            </a:r>
            <a:r>
              <a:rPr lang="pt-BR" sz="2400" b="1" i="1" dirty="0" smtClean="0">
                <a:solidFill>
                  <a:schemeClr val="bg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SEPTIEMBRE</a:t>
            </a:r>
            <a:r>
              <a:rPr lang="pt-BR" sz="2400" b="1" i="1" dirty="0">
                <a:solidFill>
                  <a:schemeClr val="bg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 </a:t>
            </a:r>
            <a:r>
              <a:rPr lang="pt-BR" sz="2400" b="1" i="1" dirty="0" smtClean="0">
                <a:solidFill>
                  <a:schemeClr val="bg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 2018</a:t>
            </a:r>
            <a:endParaRPr lang="es-MX" sz="2400" b="1" i="1" dirty="0">
              <a:solidFill>
                <a:schemeClr val="bg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2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sp>
        <p:nvSpPr>
          <p:cNvPr id="31745" name="2 Marcador de contenido"/>
          <p:cNvSpPr>
            <a:spLocks noGrp="1"/>
          </p:cNvSpPr>
          <p:nvPr>
            <p:ph idx="1"/>
          </p:nvPr>
        </p:nvSpPr>
        <p:spPr>
          <a:xfrm>
            <a:off x="4084722" y="116631"/>
            <a:ext cx="7915934" cy="1092055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s-MX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DETECCIÓN OPORTUNA DE DIABETES MELLITUS 33 % ANUAL </a:t>
            </a: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464372"/>
              </p:ext>
            </p:extLst>
          </p:nvPr>
        </p:nvGraphicFramePr>
        <p:xfrm>
          <a:off x="1991544" y="1700808"/>
          <a:ext cx="8856984" cy="4824537"/>
        </p:xfrm>
        <a:graphic>
          <a:graphicData uri="http://schemas.openxmlformats.org/drawingml/2006/table">
            <a:tbl>
              <a:tblPr/>
              <a:tblGrid>
                <a:gridCol w="19768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425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77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0034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4944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97177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MX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INSTITUCIÓN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POBLACIÓN RESPONSABILIDAD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META ANUAL  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REALIZADO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COBERTURA DE DETECCIÓN ACTUAL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2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20 y más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9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SSA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585,707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193,200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179,137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s-MX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2.7</a:t>
                      </a:r>
                      <a:r>
                        <a:rPr lang="es-MX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9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SEDENA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5,076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1,680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570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34.0%</a:t>
                      </a:r>
                      <a:endParaRPr lang="es-MX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9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ISSSTE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187,900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62,007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54,358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7.6</a:t>
                      </a:r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9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IMSS </a:t>
                      </a:r>
                      <a:r>
                        <a:rPr lang="mr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–</a:t>
                      </a:r>
                      <a:r>
                        <a:rPr lang="es-MX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s-MX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620,393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204,730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158,345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32021" rtl="0" eaLnBrk="1" fontAlgn="b" latinLnBrk="0" hangingPunct="1"/>
                      <a:r>
                        <a:rPr lang="es-MX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77.3</a:t>
                      </a:r>
                      <a:endParaRPr lang="es-MX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717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IMSS-PROSPERA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290,919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96,003</a:t>
                      </a:r>
                      <a:endParaRPr lang="es-MX" sz="2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104,204</a:t>
                      </a:r>
                      <a:endParaRPr lang="es-MX" sz="2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108.5%</a:t>
                      </a:r>
                      <a:endParaRPr lang="es-MX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67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ESTATAL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1´689,995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32021" rtl="0" eaLnBrk="1" fontAlgn="t" latinLnBrk="0" hangingPunct="1"/>
                      <a:r>
                        <a:rPr lang="es-MX" sz="2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557,620</a:t>
                      </a:r>
                      <a:endParaRPr lang="es-MX" sz="2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32021" rtl="0" eaLnBrk="1" fontAlgn="t" latinLnBrk="0" hangingPunct="1"/>
                      <a:r>
                        <a:rPr lang="es-MX" sz="2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496,614</a:t>
                      </a:r>
                      <a:endParaRPr lang="es-MX" sz="2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32021" rtl="0" eaLnBrk="1" fontAlgn="t" latinLnBrk="0" hangingPunct="1"/>
                      <a:r>
                        <a:rPr lang="es-MX" sz="2400" b="1" i="0" u="none" strike="noStrike" kern="120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89.0%</a:t>
                      </a:r>
                      <a:endParaRPr lang="es-MX" sz="2400" b="1" i="0" u="none" strike="noStrike" kern="120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673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86" name="Group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257269"/>
              </p:ext>
            </p:extLst>
          </p:nvPr>
        </p:nvGraphicFramePr>
        <p:xfrm>
          <a:off x="263352" y="1732244"/>
          <a:ext cx="8784976" cy="4943933"/>
        </p:xfrm>
        <a:graphic>
          <a:graphicData uri="http://schemas.openxmlformats.org/drawingml/2006/table">
            <a:tbl>
              <a:tblPr/>
              <a:tblGrid>
                <a:gridCol w="18892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33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078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92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2141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896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83422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7196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INSTITUCIÓN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s-MX" sz="1800" b="1" i="0" u="none" strike="noStrike" kern="1200" dirty="0">
                        <a:solidFill>
                          <a:srgbClr val="FFFFFF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PACIENTES DIABÉTICOS EN TRATAMIENTO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s-MX" sz="1800" b="1" i="0" u="none" strike="noStrike" kern="1200" dirty="0">
                        <a:solidFill>
                          <a:srgbClr val="FFFFFF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PACIENTES CON MEDICIÓN DE HEMOGLOBINA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s-MX" sz="1800" b="1" i="0" u="none" strike="noStrike" kern="1200" dirty="0">
                        <a:solidFill>
                          <a:srgbClr val="FFFFFF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18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% DE COBERTURA DE MEDICIÓN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738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20,552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15,825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77.0 </a:t>
                      </a:r>
                      <a:r>
                        <a:rPr lang="es-MX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738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SEDENA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20.7%</a:t>
                      </a:r>
                      <a:endParaRPr lang="es-MX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738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ISSSTE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19,664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s-MX" sz="2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10,216</a:t>
                      </a:r>
                      <a:endParaRPr lang="es-MX" sz="2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2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51.9%</a:t>
                      </a:r>
                      <a:endParaRPr lang="es-MX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738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IMSS </a:t>
                      </a:r>
                      <a:r>
                        <a:rPr lang="mr-IN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–</a:t>
                      </a:r>
                      <a:r>
                        <a:rPr lang="es-MX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s-MX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34,566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12,345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35.7%</a:t>
                      </a:r>
                      <a:endParaRPr lang="es-MX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738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IMSS</a:t>
                      </a:r>
                      <a:r>
                        <a:rPr lang="es-MX" sz="20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PROPERA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26,512</a:t>
                      </a:r>
                      <a:endParaRPr lang="es-MX" sz="2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2,918</a:t>
                      </a:r>
                      <a:endParaRPr lang="es-MX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32021" rtl="0" eaLnBrk="1" fontAlgn="t" latinLnBrk="0" hangingPunct="1"/>
                      <a:r>
                        <a:rPr lang="es-MX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11.0 </a:t>
                      </a:r>
                      <a:r>
                        <a:rPr lang="es-MX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738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ESTATAL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24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101,786</a:t>
                      </a:r>
                      <a:endParaRPr lang="es-MX" sz="24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24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41,404</a:t>
                      </a:r>
                      <a:endParaRPr lang="es-MX" sz="24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2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24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40.6 </a:t>
                      </a:r>
                      <a:r>
                        <a:rPr lang="es-MX" sz="2400" b="1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%</a:t>
                      </a:r>
                      <a:endParaRPr lang="es-MX" sz="2400" b="1" i="0" u="none" strike="noStrike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Rectángulo 8"/>
          <p:cNvSpPr/>
          <p:nvPr/>
        </p:nvSpPr>
        <p:spPr>
          <a:xfrm>
            <a:off x="2999656" y="548680"/>
            <a:ext cx="6120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MX" sz="2000" b="1" dirty="0">
              <a:ea typeface="Calibri"/>
              <a:cs typeface="Times New Roman"/>
            </a:endParaRP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525014"/>
              </p:ext>
            </p:extLst>
          </p:nvPr>
        </p:nvGraphicFramePr>
        <p:xfrm>
          <a:off x="9552384" y="2996952"/>
          <a:ext cx="2232248" cy="213351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1161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61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41453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AÑO</a:t>
                      </a:r>
                      <a:endParaRPr lang="es-MX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META</a:t>
                      </a:r>
                      <a:endParaRPr lang="es-MX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29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2018</a:t>
                      </a:r>
                      <a:endParaRPr lang="es-MX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33.00%</a:t>
                      </a:r>
                      <a:endParaRPr lang="es-MX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4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0" dirty="0">
                          <a:effectLst/>
                        </a:rPr>
                        <a:t>2017</a:t>
                      </a:r>
                      <a:endParaRPr lang="es-MX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0" dirty="0">
                          <a:effectLst/>
                        </a:rPr>
                        <a:t>24.75%</a:t>
                      </a:r>
                      <a:endParaRPr lang="es-MX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22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2016</a:t>
                      </a:r>
                      <a:endParaRPr lang="es-MX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16.5%</a:t>
                      </a:r>
                      <a:endParaRPr lang="es-MX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022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2015</a:t>
                      </a:r>
                      <a:endParaRPr lang="es-MX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9.9%</a:t>
                      </a:r>
                      <a:endParaRPr lang="es-MX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2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2014</a:t>
                      </a:r>
                      <a:endParaRPr lang="es-MX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6.6%   </a:t>
                      </a:r>
                      <a:endParaRPr lang="es-MX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sp>
        <p:nvSpPr>
          <p:cNvPr id="13" name="2 Marcador de contenido"/>
          <p:cNvSpPr>
            <a:spLocks noGrp="1"/>
          </p:cNvSpPr>
          <p:nvPr>
            <p:ph idx="1"/>
          </p:nvPr>
        </p:nvSpPr>
        <p:spPr>
          <a:xfrm>
            <a:off x="4084722" y="1"/>
            <a:ext cx="7915934" cy="1208686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s-MX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COBERTURA DE PACIENTES CON MEDICIÓN DE HbA1c </a:t>
            </a:r>
          </a:p>
        </p:txBody>
      </p:sp>
    </p:spTree>
    <p:extLst>
      <p:ext uri="{BB962C8B-B14F-4D97-AF65-F5344CB8AC3E}">
        <p14:creationId xmlns:p14="http://schemas.microsoft.com/office/powerpoint/2010/main" val="238997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62422"/>
              </p:ext>
            </p:extLst>
          </p:nvPr>
        </p:nvGraphicFramePr>
        <p:xfrm>
          <a:off x="9840416" y="2852936"/>
          <a:ext cx="2016224" cy="2325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14876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AÑO</a:t>
                      </a:r>
                      <a:endParaRPr lang="es-MX" sz="1600" dirty="0"/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META</a:t>
                      </a:r>
                      <a:endParaRPr lang="es-MX" sz="1600" dirty="0"/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5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2018</a:t>
                      </a:r>
                      <a:endParaRPr lang="es-MX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 33.00%</a:t>
                      </a:r>
                      <a:endParaRPr lang="es-MX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9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2017</a:t>
                      </a:r>
                      <a:endParaRPr lang="es-MX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24.75%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9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2016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16.5%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9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2015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9.9%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65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2014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6.6%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567564"/>
              </p:ext>
            </p:extLst>
          </p:nvPr>
        </p:nvGraphicFramePr>
        <p:xfrm>
          <a:off x="299356" y="1772815"/>
          <a:ext cx="9109011" cy="48457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73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74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973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6267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604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7332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6043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5479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INSTITUCIÓN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PACIENTES CON MEDICIÓN DE HBA1C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PACIENTES CON MEDICIÓN DE HBA1C CON VALOR &lt; 7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% DE PACIENTES CON MEDICIÓN ACTUAL 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21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u="none" strike="noStrike" dirty="0">
                          <a:effectLst/>
                          <a:latin typeface="+mn-lt"/>
                        </a:rPr>
                        <a:t>SSA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000" u="none" strike="noStrike">
                          <a:effectLst/>
                          <a:latin typeface="+mn-lt"/>
                        </a:rPr>
                        <a:t> </a:t>
                      </a:r>
                      <a:endParaRPr lang="es-MX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15,825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6,203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39.2 </a:t>
                      </a:r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21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u="none" strike="noStrike" dirty="0">
                          <a:effectLst/>
                          <a:latin typeface="+mn-lt"/>
                        </a:rPr>
                        <a:t>SEDENA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000" u="none" strike="noStrike">
                          <a:effectLst/>
                          <a:latin typeface="+mn-lt"/>
                        </a:rPr>
                        <a:t> </a:t>
                      </a:r>
                      <a:endParaRPr lang="es-MX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19.4%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21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u="none" strike="noStrike" dirty="0">
                          <a:effectLst/>
                          <a:latin typeface="+mn-lt"/>
                        </a:rPr>
                        <a:t>ISSSTE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0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10,216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3,100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30.3%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41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u="none" strike="noStrike" dirty="0">
                          <a:effectLst/>
                          <a:latin typeface="+mn-lt"/>
                        </a:rPr>
                        <a:t>IMSS </a:t>
                      </a:r>
                      <a:r>
                        <a:rPr lang="mr-IN" sz="2000" b="1" u="none" strike="noStrike" dirty="0">
                          <a:effectLst/>
                          <a:latin typeface="+mn-lt"/>
                        </a:rPr>
                        <a:t>–</a:t>
                      </a:r>
                      <a:r>
                        <a:rPr lang="es-MX" sz="2000" b="1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s-MX" sz="2000" b="1" u="none" strike="noStrike" dirty="0" smtClean="0">
                          <a:effectLst/>
                          <a:latin typeface="+mn-lt"/>
                        </a:rPr>
                        <a:t>RO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000" u="none" strike="noStrike">
                          <a:effectLst/>
                          <a:latin typeface="+mn-lt"/>
                        </a:rPr>
                        <a:t> </a:t>
                      </a:r>
                      <a:endParaRPr lang="es-MX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12,345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5,432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44.0%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931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000" b="1" u="none" strike="noStrike" dirty="0">
                          <a:effectLst/>
                          <a:latin typeface="+mn-lt"/>
                        </a:rPr>
                        <a:t>IMSS PROSPERA</a:t>
                      </a:r>
                      <a:endParaRPr lang="es-MX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0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32021" rtl="0" eaLnBrk="1" fontAlgn="ctr" latinLnBrk="0" hangingPunct="1"/>
                      <a:r>
                        <a:rPr lang="es-MX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2,918</a:t>
                      </a:r>
                      <a:endParaRPr lang="es-MX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32021" rtl="0" eaLnBrk="1" fontAlgn="ctr" latinLnBrk="0" hangingPunct="1"/>
                      <a:r>
                        <a:rPr lang="es-MX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1,500</a:t>
                      </a:r>
                      <a:endParaRPr lang="es-MX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32021" rtl="0" eaLnBrk="1" fontAlgn="ctr" latinLnBrk="0" hangingPunct="1"/>
                      <a:r>
                        <a:rPr lang="es-MX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51.4 </a:t>
                      </a:r>
                      <a:r>
                        <a:rPr lang="es-MX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041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2400" b="1" u="none" strike="noStrike" dirty="0">
                          <a:effectLst/>
                          <a:latin typeface="+mn-lt"/>
                        </a:rPr>
                        <a:t>ESTATAL</a:t>
                      </a:r>
                      <a:endParaRPr lang="es-MX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s-MX" sz="2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24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41,404</a:t>
                      </a:r>
                      <a:endParaRPr lang="es-MX" sz="24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2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24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16,266</a:t>
                      </a:r>
                      <a:endParaRPr lang="es-MX" sz="24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24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24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39.2%</a:t>
                      </a:r>
                      <a:endParaRPr lang="es-MX" sz="24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sp>
        <p:nvSpPr>
          <p:cNvPr id="8" name="2 Marcador de contenido"/>
          <p:cNvSpPr>
            <a:spLocks noGrp="1"/>
          </p:cNvSpPr>
          <p:nvPr>
            <p:ph idx="1"/>
          </p:nvPr>
        </p:nvSpPr>
        <p:spPr>
          <a:xfrm>
            <a:off x="4079776" y="116631"/>
            <a:ext cx="7920880" cy="1092055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s-MX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PACIENTES DIABÉTICOS CON UN VALOR DE HEMOGLOBINA GLUCOSILADA MENOR A 7%.</a:t>
            </a:r>
          </a:p>
        </p:txBody>
      </p:sp>
    </p:spTree>
    <p:extLst>
      <p:ext uri="{BB962C8B-B14F-4D97-AF65-F5344CB8AC3E}">
        <p14:creationId xmlns:p14="http://schemas.microsoft.com/office/powerpoint/2010/main" val="378489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69" name="Group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417158"/>
              </p:ext>
            </p:extLst>
          </p:nvPr>
        </p:nvGraphicFramePr>
        <p:xfrm>
          <a:off x="335361" y="1623833"/>
          <a:ext cx="8280919" cy="4685488"/>
        </p:xfrm>
        <a:graphic>
          <a:graphicData uri="http://schemas.openxmlformats.org/drawingml/2006/table">
            <a:tbl>
              <a:tblPr/>
              <a:tblGrid>
                <a:gridCol w="32657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324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827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3603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INSTITUCIÓN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NÚMERO DE MEDICAMENTOS DE CUADRO BÁSICO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PORCENTAJE DE ABASTO</a:t>
                      </a:r>
                      <a:endParaRPr kumimoji="0" lang="es-MX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5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SSA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s-MX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 </a:t>
                      </a:r>
                      <a:r>
                        <a:rPr kumimoji="0" lang="es-MX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65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SEDENA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100 %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5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ISSSTE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100%</a:t>
                      </a:r>
                      <a:endParaRPr kumimoji="0" lang="es-MX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65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IMSS – </a:t>
                      </a:r>
                      <a:r>
                        <a:rPr kumimoji="0" lang="es-MX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RO</a:t>
                      </a:r>
                      <a:endParaRPr kumimoji="0" lang="es-MX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100 %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50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IMSS – PROSPERA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</a:t>
                      </a:r>
                      <a:r>
                        <a:rPr kumimoji="0" lang="es-MX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100 %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CuadroTexto 1"/>
          <p:cNvSpPr txBox="1"/>
          <p:nvPr/>
        </p:nvSpPr>
        <p:spPr>
          <a:xfrm>
            <a:off x="9264352" y="1538337"/>
            <a:ext cx="271958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MEDICAMENTOS  EVALUAR</a:t>
            </a:r>
            <a:r>
              <a:rPr lang="es-MX" sz="2000" dirty="0"/>
              <a:t>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400" dirty="0" err="1"/>
              <a:t>Glibenclamida</a:t>
            </a:r>
            <a:endParaRPr lang="es-MX" sz="14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400" dirty="0" err="1"/>
              <a:t>Metformina</a:t>
            </a:r>
            <a:r>
              <a:rPr lang="es-MX" sz="1400" b="1" dirty="0"/>
              <a:t>,</a:t>
            </a:r>
            <a:r>
              <a:rPr lang="es-MX" sz="1400" b="1" dirty="0">
                <a:solidFill>
                  <a:srgbClr val="C00000"/>
                </a:solidFill>
              </a:rPr>
              <a:t>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400" dirty="0"/>
              <a:t>Insulina NPH,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400" dirty="0"/>
              <a:t>Insulina Rápida,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400" dirty="0"/>
              <a:t>Insulina </a:t>
            </a:r>
            <a:r>
              <a:rPr lang="es-MX" sz="1400" dirty="0" err="1"/>
              <a:t>Glargina</a:t>
            </a:r>
            <a:endParaRPr lang="es-MX" sz="1400" dirty="0"/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124806"/>
              </p:ext>
            </p:extLst>
          </p:nvPr>
        </p:nvGraphicFramePr>
        <p:xfrm>
          <a:off x="10012536" y="3688225"/>
          <a:ext cx="951904" cy="89053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519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45267">
                <a:tc>
                  <a:txBody>
                    <a:bodyPr/>
                    <a:lstStyle/>
                    <a:p>
                      <a:pPr algn="ctr"/>
                      <a:r>
                        <a:rPr lang="es-ES" sz="1800" dirty="0"/>
                        <a:t>META</a:t>
                      </a:r>
                      <a:endParaRPr lang="es-MX" sz="1800" dirty="0"/>
                    </a:p>
                  </a:txBody>
                  <a:tcPr anchor="ctr"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5267">
                <a:tc>
                  <a:txBody>
                    <a:bodyPr/>
                    <a:lstStyle/>
                    <a:p>
                      <a:pPr algn="ctr"/>
                      <a:r>
                        <a:rPr lang="es-ES" sz="1800" dirty="0"/>
                        <a:t>100%</a:t>
                      </a:r>
                      <a:endParaRPr lang="es-MX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sp>
        <p:nvSpPr>
          <p:cNvPr id="10" name="2 Marcador de contenido"/>
          <p:cNvSpPr txBox="1">
            <a:spLocks/>
          </p:cNvSpPr>
          <p:nvPr/>
        </p:nvSpPr>
        <p:spPr>
          <a:xfrm>
            <a:off x="4084722" y="116631"/>
            <a:ext cx="7915934" cy="1092055"/>
          </a:xfrm>
          <a:prstGeom prst="rect">
            <a:avLst/>
          </a:prstGeom>
        </p:spPr>
        <p:txBody>
          <a:bodyPr vert="horz" lIns="72841" tIns="36421" rIns="72841" bIns="36421" rtlCol="0" anchor="ctr">
            <a:normAutofit fontScale="85000" lnSpcReduction="20000"/>
          </a:bodyPr>
          <a:lstStyle>
            <a:lvl1pPr marL="324015" indent="-324015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2033" indent="-270012" algn="l" defTabSz="432021" rtl="0" eaLnBrk="1" latinLnBrk="0" hangingPunct="1">
              <a:spcBef>
                <a:spcPct val="20000"/>
              </a:spcBef>
              <a:buFont typeface="Arial"/>
              <a:buChar char="–"/>
              <a:defRPr sz="26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052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22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2072" indent="-216011" algn="l" defTabSz="432021" rtl="0" eaLnBrk="1" latinLnBrk="0" hangingPunct="1">
              <a:spcBef>
                <a:spcPct val="20000"/>
              </a:spcBef>
              <a:buFont typeface="Arial"/>
              <a:buChar char="–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44093" indent="-216011" algn="l" defTabSz="432021" rtl="0" eaLnBrk="1" latinLnBrk="0" hangingPunct="1">
              <a:spcBef>
                <a:spcPct val="20000"/>
              </a:spcBef>
              <a:buFont typeface="Arial"/>
              <a:buChar char="»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6113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8134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40154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2175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EXISTENCIA DE CLAVES PARA ATENCIÓN DE PACIENTES DIABÉTICOS EN LAS UNIDADES DEL PRIMER NIVEL DE ATENCIÓN</a:t>
            </a:r>
          </a:p>
        </p:txBody>
      </p:sp>
    </p:spTree>
    <p:extLst>
      <p:ext uri="{BB962C8B-B14F-4D97-AF65-F5344CB8AC3E}">
        <p14:creationId xmlns:p14="http://schemas.microsoft.com/office/powerpoint/2010/main" val="92939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sp>
        <p:nvSpPr>
          <p:cNvPr id="10" name="Rectángulo 8"/>
          <p:cNvSpPr/>
          <p:nvPr/>
        </p:nvSpPr>
        <p:spPr>
          <a:xfrm>
            <a:off x="1475656" y="548680"/>
            <a:ext cx="6120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es-MX" sz="2000" b="1" dirty="0">
              <a:ea typeface="Calibri"/>
              <a:cs typeface="Times New Roman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4487144" y="333236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MX" sz="2400" b="1" dirty="0" smtClean="0"/>
              <a:t>80% del personal </a:t>
            </a:r>
            <a:r>
              <a:rPr lang="es-MX" sz="2400" b="1" dirty="0"/>
              <a:t>de salud </a:t>
            </a:r>
            <a:r>
              <a:rPr lang="es-MX" sz="2400" b="1" dirty="0" smtClean="0"/>
              <a:t>capacitado de </a:t>
            </a:r>
            <a:r>
              <a:rPr lang="es-MX" sz="2400" b="1" dirty="0"/>
              <a:t>las unidades </a:t>
            </a:r>
            <a:endParaRPr lang="es-MX" sz="2400" b="1" dirty="0" smtClean="0"/>
          </a:p>
          <a:p>
            <a:pPr algn="just">
              <a:spcAft>
                <a:spcPts val="0"/>
              </a:spcAft>
            </a:pPr>
            <a:r>
              <a:rPr lang="es-MX" sz="2400" b="1" dirty="0" smtClean="0"/>
              <a:t>de </a:t>
            </a:r>
            <a:r>
              <a:rPr lang="es-MX" sz="2400" b="1" dirty="0"/>
              <a:t>salud del primer nivel de </a:t>
            </a:r>
            <a:r>
              <a:rPr lang="es-MX" sz="2400" b="1" dirty="0" smtClean="0"/>
              <a:t>atención.</a:t>
            </a:r>
            <a:endParaRPr lang="es-MX" sz="2400" b="1" dirty="0"/>
          </a:p>
        </p:txBody>
      </p:sp>
      <p:graphicFrame>
        <p:nvGraphicFramePr>
          <p:cNvPr id="12" name="1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428134"/>
              </p:ext>
            </p:extLst>
          </p:nvPr>
        </p:nvGraphicFramePr>
        <p:xfrm>
          <a:off x="1055439" y="1412776"/>
          <a:ext cx="6984776" cy="4752529"/>
        </p:xfrm>
        <a:graphic>
          <a:graphicData uri="http://schemas.openxmlformats.org/drawingml/2006/table">
            <a:tbl>
              <a:tblPr/>
              <a:tblGrid>
                <a:gridCol w="1712692"/>
                <a:gridCol w="1321605"/>
                <a:gridCol w="1264697"/>
                <a:gridCol w="1469947"/>
                <a:gridCol w="1215835"/>
              </a:tblGrid>
              <a:tr h="19184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Institución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1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Total Médicos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Meta  a </a:t>
                      </a:r>
                      <a:r>
                        <a:rPr lang="es-MX" sz="1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2018    80 %       </a:t>
                      </a:r>
                      <a:endParaRPr lang="es-MX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Acumulado 2014 - 2018</a:t>
                      </a:r>
                      <a:endParaRPr lang="es-MX" sz="18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Avance</a:t>
                      </a:r>
                      <a:r>
                        <a:rPr lang="es-ES" sz="1800" b="1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(%)</a:t>
                      </a:r>
                      <a:endParaRPr lang="es-MX" sz="18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</a:tr>
              <a:tr h="42204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SSA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408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86.5%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204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SEDENA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100.0%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2204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ISSSTE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95.3%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0926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IMSS - RO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84.3%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4945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IMSS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–PROSPERA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222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178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222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124.7%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0926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ESTATAL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1,290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1,077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964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89.5%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1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222078"/>
              </p:ext>
            </p:extLst>
          </p:nvPr>
        </p:nvGraphicFramePr>
        <p:xfrm>
          <a:off x="8904312" y="2060848"/>
          <a:ext cx="2664296" cy="2448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2148"/>
                <a:gridCol w="1332148"/>
              </a:tblGrid>
              <a:tr h="43782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Año</a:t>
                      </a:r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Meta</a:t>
                      </a:r>
                      <a:endParaRPr lang="es-MX" dirty="0"/>
                    </a:p>
                  </a:txBody>
                  <a:tcPr anchor="ctr"/>
                </a:tc>
              </a:tr>
              <a:tr h="3781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2018</a:t>
                      </a:r>
                      <a:endParaRPr lang="es-MX" sz="18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80%</a:t>
                      </a:r>
                      <a:endParaRPr lang="es-MX" sz="18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781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2017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60%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781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2016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40%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781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2015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24%</a:t>
                      </a:r>
                      <a:endParaRPr lang="es-MX" sz="18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497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800" b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2014</a:t>
                      </a:r>
                      <a:endParaRPr lang="es-MX" sz="1800" b="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800" b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16% </a:t>
                      </a:r>
                      <a:endParaRPr lang="es-MX" sz="1800" b="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3219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079776" y="194835"/>
            <a:ext cx="8093722" cy="100811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32021" rtl="0" eaLnBrk="1" latinLnBrk="0" hangingPunct="1">
              <a:spcBef>
                <a:spcPct val="0"/>
              </a:spcBef>
              <a:buNone/>
              <a:defRPr sz="415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dirty="0" smtClean="0"/>
              <a:t>ESCUELAS DE TIEMPO COMPLETO CON </a:t>
            </a:r>
            <a:br>
              <a:rPr lang="es-MX" sz="2400" dirty="0" smtClean="0"/>
            </a:br>
            <a:r>
              <a:rPr lang="es-MX" sz="2400" dirty="0" smtClean="0"/>
              <a:t>SERVICIOS DE ALIMENTACÓN/ COOPERATIVAS ESCOLARES</a:t>
            </a:r>
            <a:endParaRPr lang="es-MX" sz="2400" dirty="0"/>
          </a:p>
        </p:txBody>
      </p:sp>
      <p:sp>
        <p:nvSpPr>
          <p:cNvPr id="11" name="2 Marcador de contenido"/>
          <p:cNvSpPr txBox="1">
            <a:spLocks/>
          </p:cNvSpPr>
          <p:nvPr/>
        </p:nvSpPr>
        <p:spPr>
          <a:xfrm>
            <a:off x="623392" y="1628800"/>
            <a:ext cx="10972800" cy="532655"/>
          </a:xfrm>
          <a:prstGeom prst="rect">
            <a:avLst/>
          </a:prstGeom>
        </p:spPr>
        <p:txBody>
          <a:bodyPr>
            <a:normAutofit/>
          </a:bodyPr>
          <a:lstStyle>
            <a:lvl1pPr marL="324015" indent="-324015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02033" indent="-270012" algn="l" defTabSz="432021" rtl="0" eaLnBrk="1" latinLnBrk="0" hangingPunct="1">
              <a:spcBef>
                <a:spcPct val="20000"/>
              </a:spcBef>
              <a:buFont typeface="Arial"/>
              <a:buChar char="–"/>
              <a:defRPr sz="26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052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22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2072" indent="-216011" algn="l" defTabSz="432021" rtl="0" eaLnBrk="1" latinLnBrk="0" hangingPunct="1">
              <a:spcBef>
                <a:spcPct val="20000"/>
              </a:spcBef>
              <a:buFont typeface="Arial"/>
              <a:buChar char="–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44093" indent="-216011" algn="l" defTabSz="432021" rtl="0" eaLnBrk="1" latinLnBrk="0" hangingPunct="1">
              <a:spcBef>
                <a:spcPct val="20000"/>
              </a:spcBef>
              <a:buFont typeface="Arial"/>
              <a:buChar char="»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6113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8134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40154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2175" indent="-216011" algn="l" defTabSz="432021" rtl="0" eaLnBrk="1" latinLnBrk="0" hangingPunct="1">
              <a:spcBef>
                <a:spcPct val="20000"/>
              </a:spcBef>
              <a:buFont typeface="Arial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400" dirty="0" smtClean="0"/>
              <a:t>Objetivo: Implementar acciones de fomento sanitario en materia de prevención de factores de riesgo para el sobrepeso, la obesidad y la diabetes en escuelas de tiempo completo con servicio de alimentación/cooperativas escolares.</a:t>
            </a:r>
            <a:endParaRPr lang="es-MX" sz="1400" dirty="0"/>
          </a:p>
        </p:txBody>
      </p:sp>
      <p:graphicFrame>
        <p:nvGraphicFramePr>
          <p:cNvPr id="12" name="1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933166"/>
              </p:ext>
            </p:extLst>
          </p:nvPr>
        </p:nvGraphicFramePr>
        <p:xfrm>
          <a:off x="37837" y="2420888"/>
          <a:ext cx="6336704" cy="237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920213"/>
                <a:gridCol w="1536171"/>
                <a:gridCol w="1152128"/>
              </a:tblGrid>
              <a:tr h="1044116"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dirty="0" smtClean="0"/>
                        <a:t>Acción Especifica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dirty="0" smtClean="0"/>
                        <a:t>Descripción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dirty="0" smtClean="0"/>
                        <a:t>META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dirty="0" smtClean="0"/>
                        <a:t>LOGRO</a:t>
                      </a:r>
                      <a:endParaRPr lang="es-MX" dirty="0"/>
                    </a:p>
                  </a:txBody>
                  <a:tcPr marL="121920" marR="121920"/>
                </a:tc>
              </a:tr>
              <a:tr h="1332924">
                <a:tc>
                  <a:txBody>
                    <a:bodyPr/>
                    <a:lstStyle/>
                    <a:p>
                      <a:pPr algn="ctr"/>
                      <a:r>
                        <a:rPr lang="es-MX" sz="1600" baseline="0" dirty="0" smtClean="0"/>
                        <a:t>Escuelas Tiempo Completo/ Cooperativas</a:t>
                      </a:r>
                    </a:p>
                  </a:txBody>
                  <a:tcPr marL="121920" marR="12192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100" b="0" dirty="0" smtClean="0">
                          <a:solidFill>
                            <a:schemeClr val="tx1"/>
                          </a:solidFill>
                        </a:rPr>
                        <a:t>Acciones implementadas en escuelas de tiempo completo con servicio de alimentación/ cooperativa</a:t>
                      </a:r>
                    </a:p>
                  </a:txBody>
                  <a:tcPr marL="121920" marR="12192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sz="1800" dirty="0" smtClean="0"/>
                        <a:t>3,543</a:t>
                      </a:r>
                    </a:p>
                  </a:txBody>
                  <a:tcPr marL="121920" marR="12192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endParaRPr lang="es-MX" dirty="0" smtClean="0"/>
                    </a:p>
                    <a:p>
                      <a:pPr algn="ctr"/>
                      <a:r>
                        <a:rPr lang="es-MX" sz="1800" dirty="0" smtClean="0"/>
                        <a:t>3,039</a:t>
                      </a:r>
                    </a:p>
                  </a:txBody>
                  <a:tcPr marL="121920" marR="12192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2 Marcador de contenido"/>
          <p:cNvSpPr txBox="1">
            <a:spLocks/>
          </p:cNvSpPr>
          <p:nvPr/>
        </p:nvSpPr>
        <p:spPr>
          <a:xfrm>
            <a:off x="2606187" y="6093297"/>
            <a:ext cx="9250453" cy="532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200" dirty="0" smtClean="0"/>
              <a:t>NOTA: La meta es acumulable para cerrar el 2018 con el 80%. El 100% corresponde a 4,169</a:t>
            </a:r>
            <a:endParaRPr lang="es-MX" sz="1200" dirty="0"/>
          </a:p>
        </p:txBody>
      </p:sp>
      <p:graphicFrame>
        <p:nvGraphicFramePr>
          <p:cNvPr id="14" name="1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484915"/>
              </p:ext>
            </p:extLst>
          </p:nvPr>
        </p:nvGraphicFramePr>
        <p:xfrm>
          <a:off x="6672064" y="3645024"/>
          <a:ext cx="540814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5648"/>
                <a:gridCol w="1056117"/>
                <a:gridCol w="1248139"/>
                <a:gridCol w="1056117"/>
                <a:gridCol w="11521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AÑO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META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 smtClean="0"/>
                        <a:t>PROPUESTA</a:t>
                      </a:r>
                      <a:endParaRPr lang="es-MX" sz="12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% 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aseline="0" dirty="0" smtClean="0"/>
                        <a:t>% NUEVO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2018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3336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3543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80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85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2017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2501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2709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60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65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2016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1668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1668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40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----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2015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834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834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----</a:t>
                      </a:r>
                      <a:endParaRPr lang="es-MX" dirty="0"/>
                    </a:p>
                  </a:txBody>
                  <a:tcPr marL="121920" marR="12192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2014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50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50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----</a:t>
                      </a:r>
                      <a:endParaRPr lang="es-MX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----</a:t>
                      </a:r>
                      <a:endParaRPr lang="es-MX" dirty="0"/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657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7943" t="37400" r="47961" b="54200"/>
          <a:stretch/>
        </p:blipFill>
        <p:spPr>
          <a:xfrm>
            <a:off x="4079776" y="188640"/>
            <a:ext cx="6408712" cy="720080"/>
          </a:xfrm>
          <a:prstGeom prst="rect">
            <a:avLst/>
          </a:prstGeom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799856" y="424574"/>
            <a:ext cx="6768752" cy="484146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algn="ctr" defTabSz="432021" rtl="0" eaLnBrk="1" latinLnBrk="0" hangingPunct="1">
              <a:spcBef>
                <a:spcPct val="0"/>
              </a:spcBef>
              <a:buNone/>
              <a:defRPr sz="415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dirty="0" smtClean="0"/>
              <a:t>Acciones en Escuelas de Tiempo Completo</a:t>
            </a:r>
            <a:endParaRPr lang="es-MX" dirty="0"/>
          </a:p>
        </p:txBody>
      </p:sp>
      <p:pic>
        <p:nvPicPr>
          <p:cNvPr id="4" name="Imagen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1747177"/>
            <a:ext cx="7392821" cy="427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483197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10021</TotalTime>
  <Words>863</Words>
  <Application>Microsoft Office PowerPoint</Application>
  <PresentationFormat>Personalizado</PresentationFormat>
  <Paragraphs>429</Paragraphs>
  <Slides>14</Slides>
  <Notes>13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14</vt:i4>
      </vt:variant>
    </vt:vector>
  </HeadingPairs>
  <TitlesOfParts>
    <vt:vector size="16" baseType="lpstr">
      <vt:lpstr>Diseño personalizado</vt:lpstr>
      <vt:lpstr>1_Tema de Office</vt:lpstr>
      <vt:lpstr>COMITÉ ESTATAL DE VIGILANCIA EPIDEMIOLÓGICA (CEVE)</vt:lpstr>
      <vt:lpstr>SSA SEDENA ISSSTE IMSS RO IMSS PROSPERA COEPRIS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PDHO</dc:creator>
  <cp:lastModifiedBy>1</cp:lastModifiedBy>
  <cp:revision>884</cp:revision>
  <cp:lastPrinted>2018-01-23T20:31:52Z</cp:lastPrinted>
  <dcterms:created xsi:type="dcterms:W3CDTF">2016-02-18T22:41:14Z</dcterms:created>
  <dcterms:modified xsi:type="dcterms:W3CDTF">2018-10-24T14:44:50Z</dcterms:modified>
</cp:coreProperties>
</file>