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313" r:id="rId3"/>
    <p:sldId id="266" r:id="rId4"/>
    <p:sldId id="269" r:id="rId5"/>
    <p:sldId id="268" r:id="rId6"/>
    <p:sldId id="314" r:id="rId7"/>
    <p:sldId id="315" r:id="rId8"/>
    <p:sldId id="270" r:id="rId9"/>
    <p:sldId id="271" r:id="rId10"/>
    <p:sldId id="272" r:id="rId11"/>
    <p:sldId id="273" r:id="rId12"/>
    <p:sldId id="257" r:id="rId13"/>
    <p:sldId id="274" r:id="rId14"/>
    <p:sldId id="318" r:id="rId15"/>
    <p:sldId id="277" r:id="rId16"/>
    <p:sldId id="278" r:id="rId17"/>
    <p:sldId id="320" r:id="rId18"/>
    <p:sldId id="279" r:id="rId19"/>
    <p:sldId id="321" r:id="rId20"/>
    <p:sldId id="283" r:id="rId21"/>
    <p:sldId id="284" r:id="rId22"/>
    <p:sldId id="285" r:id="rId23"/>
    <p:sldId id="286" r:id="rId24"/>
    <p:sldId id="287" r:id="rId25"/>
    <p:sldId id="259" r:id="rId26"/>
    <p:sldId id="260" r:id="rId27"/>
    <p:sldId id="258" r:id="rId28"/>
    <p:sldId id="307" r:id="rId29"/>
    <p:sldId id="309" r:id="rId30"/>
    <p:sldId id="263" r:id="rId31"/>
    <p:sldId id="264" r:id="rId32"/>
    <p:sldId id="265" r:id="rId33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9204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2432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35221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33407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7189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1281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7924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52920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76599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44715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82405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8780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9879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44536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39977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93135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0BC22-3988-4C36-AC3C-4D3B563BF6F1}" type="datetimeFigureOut">
              <a:rPr lang="es-MX" smtClean="0"/>
              <a:t>10/12/2018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CC63BC1-6ECD-44D6-8854-CA6D2CFAB49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28491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TybSq3ZXfAhVLRa0KHQd4DuAQjRx6BAgBEAU&amp;url=http://micarrerauniversitaria.com/c-medicina/neurologia/&amp;psig=AOvVaw1XWwMtdo4Kyv5nKOqr0yKc&amp;ust=1544547328857471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88439" y="-1297546"/>
            <a:ext cx="9722990" cy="2262781"/>
          </a:xfrm>
        </p:spPr>
        <p:txBody>
          <a:bodyPr/>
          <a:lstStyle/>
          <a:p>
            <a:pPr algn="ctr"/>
            <a:r>
              <a:rPr lang="es-MX" dirty="0" smtClean="0"/>
              <a:t>PARÁLISIS FLÁCIDA AGUDA</a:t>
            </a:r>
            <a:endParaRPr lang="es-MX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71027" y="5829843"/>
            <a:ext cx="8915399" cy="810751"/>
          </a:xfrm>
        </p:spPr>
        <p:txBody>
          <a:bodyPr/>
          <a:lstStyle/>
          <a:p>
            <a:pPr algn="ctr"/>
            <a:r>
              <a:rPr lang="es-MX" dirty="0" smtClean="0"/>
              <a:t>DRA IRASEMA PUENTE NIÑO</a:t>
            </a:r>
          </a:p>
          <a:p>
            <a:pPr algn="ctr"/>
            <a:r>
              <a:rPr lang="es-MX" dirty="0" smtClean="0"/>
              <a:t>JURISDICCIÓN SANITARIA 2</a:t>
            </a: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20" y="965235"/>
            <a:ext cx="7315200" cy="4864608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6589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097" y="1395479"/>
            <a:ext cx="5037518" cy="5037518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776435" y="2117888"/>
            <a:ext cx="4056844" cy="156966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1989 se estableció el Sistema de Vigilancia Epidemiológica de Parálisis Flácida 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Aguda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MX" sz="2400" dirty="0"/>
          </a:p>
        </p:txBody>
      </p:sp>
      <p:sp>
        <p:nvSpPr>
          <p:cNvPr id="3" name="Rectángulo 2"/>
          <p:cNvSpPr/>
          <p:nvPr/>
        </p:nvSpPr>
        <p:spPr>
          <a:xfrm>
            <a:off x="6031606" y="3914238"/>
            <a:ext cx="5546502" cy="19389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han presentado dos casos de poliomielitis paralítica asociado a la vacuna uno en el año 2004 en Comalcalco (Tabasco) y el último en el año 2006 en Tizayuca (Hidalgo). </a:t>
            </a:r>
            <a:endParaRPr lang="es-MX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26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07830" y="2338821"/>
            <a:ext cx="5670998" cy="27269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el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2016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“Plan 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estratégico para la erradicación de la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poliomielitis, se 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retiró la vacuna trivalente oral atenuada, y se sustituyó por la vacuna bivalente oral atenuada (</a:t>
            </a:r>
            <a:r>
              <a:rPr lang="es-MX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bOPV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-Sabin) que contiene los serotipos </a:t>
            </a:r>
            <a:r>
              <a:rPr lang="es-MX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vacunales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 y 3, con la finalidad  de disminuir el riesgo de reintroducción del serotipo 2 y la presentación de </a:t>
            </a:r>
            <a:r>
              <a:rPr lang="es-MX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poliomieitlis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paralítica derivada de la vacunación por el serotipo 2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MX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8828" y="21497"/>
            <a:ext cx="6113172" cy="6741629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8887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IMAGEN 1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3024" t="24831" r="20237" b="6428"/>
          <a:stretch/>
        </p:blipFill>
        <p:spPr>
          <a:xfrm>
            <a:off x="0" y="0"/>
            <a:ext cx="12192000" cy="6833826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6615448" y="5678157"/>
            <a:ext cx="54649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550 casos: 1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 cada 100 mil menores de 15 años de edad; lo cual cumple durante toda la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decáda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 el indicador de 1 caso por cada 100 mil menores de 15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años</a:t>
            </a:r>
            <a:endParaRPr lang="es-MX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5424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79042" y="1795292"/>
            <a:ext cx="6907370" cy="3144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PFA: Toda persona que presente parálisis o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paresia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flácida aguda (con tono muscular disminuido o abolido), que se instala en no más de cinco días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MX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 confirmado de poliomielitis: Caso de PFA en el cual se identifica en las heces mediante pruebas de laboratorio reconocidas por el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InDRE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presencia de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poliovirus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salvaje o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poliovirus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derivado de la vacuna (VDPV) o esté asociado epidemiológicamente a una persona donde se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aisle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el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poliovirus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salvaje o derivado de la vacuna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5352" y="1459882"/>
            <a:ext cx="4632101" cy="5271811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3301284" y="631065"/>
            <a:ext cx="5379076" cy="463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dirty="0" smtClean="0"/>
              <a:t>DEFINICIONES OPERACIONALES</a:t>
            </a:r>
            <a:endParaRPr lang="es-MX" sz="2400" dirty="0"/>
          </a:p>
        </p:txBody>
      </p:sp>
      <p:sp>
        <p:nvSpPr>
          <p:cNvPr id="3" name="Rectángulo 2"/>
          <p:cNvSpPr/>
          <p:nvPr/>
        </p:nvSpPr>
        <p:spPr>
          <a:xfrm>
            <a:off x="279042" y="5398153"/>
            <a:ext cx="6765702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 asociado a la vacuna: Caso de PFA cuyo origen se atribuye al virus de la vacuna. Los casos asociados a la vacuna deben separarse de los casos de poliomielitis por virus salvaje.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4522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58829" y="199107"/>
            <a:ext cx="8911687" cy="702414"/>
          </a:xfrm>
        </p:spPr>
        <p:txBody>
          <a:bodyPr/>
          <a:lstStyle/>
          <a:p>
            <a:pPr algn="ctr"/>
            <a:r>
              <a:rPr lang="es-MX" dirty="0" smtClean="0"/>
              <a:t>REQUISITOS</a:t>
            </a: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055" y="991673"/>
            <a:ext cx="6516710" cy="5430592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266162" y="1444460"/>
            <a:ext cx="2322491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Haber recibido la vacuna entre 4 y 40 días antes del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inicio de la parálisis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s-MX" sz="2000" dirty="0"/>
          </a:p>
        </p:txBody>
      </p:sp>
      <p:sp>
        <p:nvSpPr>
          <p:cNvPr id="8" name="Rectángulo 7"/>
          <p:cNvSpPr/>
          <p:nvPr/>
        </p:nvSpPr>
        <p:spPr>
          <a:xfrm>
            <a:off x="312791" y="4295476"/>
            <a:ext cx="2229232" cy="15696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Haberse aislado el virus </a:t>
            </a:r>
            <a:r>
              <a:rPr lang="es-MX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vacunal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muestra de heces </a:t>
            </a:r>
            <a:endParaRPr lang="es-MX" sz="2400" dirty="0"/>
          </a:p>
        </p:txBody>
      </p:sp>
      <p:sp>
        <p:nvSpPr>
          <p:cNvPr id="9" name="Rectángulo 8"/>
          <p:cNvSpPr/>
          <p:nvPr/>
        </p:nvSpPr>
        <p:spPr>
          <a:xfrm>
            <a:off x="9546500" y="4539393"/>
            <a:ext cx="2435560" cy="167302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Tratarse de una caso clínico compatible de </a:t>
            </a:r>
            <a:r>
              <a:rPr lang="es-MX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polimielitis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9546500" y="1198239"/>
            <a:ext cx="2423088" cy="15696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dosis implicada debe ser de preferencia la primera</a:t>
            </a:r>
            <a:endParaRPr lang="es-MX" sz="24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7786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172236" y="1347444"/>
            <a:ext cx="8916473" cy="52272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 descartado a poliomielitis: Caso de PFA en el que no se identifica la presencia de </a:t>
            </a:r>
            <a:r>
              <a:rPr lang="es-MX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poliovirus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salvaje o derivado de la vacuna en las heces mediante técnicas reconocidas por el </a:t>
            </a:r>
            <a:r>
              <a:rPr lang="es-MX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InDRE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 caso de PFA en el que no se obtuvo muestras de laboratorio, pero cuenta con evidencias clínicas y epidemiológicas para descartar el diagnóstico de poliomielitis por un Comité de Expertos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MX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MX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MX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 descartado de Síndrome de </a:t>
            </a:r>
            <a:r>
              <a:rPr lang="es-MX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Guillain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-Barré asociado a la infección por el virus del </a:t>
            </a:r>
            <a:r>
              <a:rPr lang="es-MX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Zika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Caso de SGB en quien se demuestre etiología diferente a la infección por virus </a:t>
            </a:r>
            <a:r>
              <a:rPr lang="es-MX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Zika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MX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683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65657" y="147591"/>
            <a:ext cx="4902579" cy="625141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Objetivos del Sistema de Vigilancia Epidemiológica</a:t>
            </a:r>
            <a:endParaRPr lang="es-MX" dirty="0"/>
          </a:p>
        </p:txBody>
      </p:sp>
      <p:sp>
        <p:nvSpPr>
          <p:cNvPr id="4" name="Rectángulo 3"/>
          <p:cNvSpPr/>
          <p:nvPr/>
        </p:nvSpPr>
        <p:spPr>
          <a:xfrm>
            <a:off x="807075" y="2119730"/>
            <a:ext cx="4215685" cy="4439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•Identificar riesgos de ocurrencia de casos importados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•Detectar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oportunamente la circulación de </a:t>
            </a:r>
            <a:r>
              <a:rPr lang="es-MX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poliovirus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salvaje o derivado de la vacuna</a:t>
            </a:r>
            <a:endParaRPr lang="es-MX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•Caracterizar la situación epidemiológica de PFA en el País.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•Identificar la ocurrencia de casos de </a:t>
            </a:r>
            <a:r>
              <a:rPr lang="es-MX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Guillain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-Barré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asociados a  </a:t>
            </a:r>
            <a:r>
              <a:rPr lang="es-MX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Zika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s-MX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Generar información epidemiológica que sustente la eliminación de Poliomielitis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s-MX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700" y="1510968"/>
            <a:ext cx="6162261" cy="5089479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4513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 ante casos por Nivel Técnico-Administrativo</a:t>
            </a:r>
            <a:b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MX" dirty="0"/>
          </a:p>
        </p:txBody>
      </p:sp>
      <p:sp>
        <p:nvSpPr>
          <p:cNvPr id="4" name="Flecha derecha 3"/>
          <p:cNvSpPr/>
          <p:nvPr/>
        </p:nvSpPr>
        <p:spPr>
          <a:xfrm>
            <a:off x="231820" y="2123404"/>
            <a:ext cx="2361105" cy="1275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LOCAL</a:t>
            </a:r>
            <a:endParaRPr lang="es-MX" dirty="0"/>
          </a:p>
        </p:txBody>
      </p:sp>
      <p:sp>
        <p:nvSpPr>
          <p:cNvPr id="5" name="Flecha derecha 4"/>
          <p:cNvSpPr/>
          <p:nvPr/>
        </p:nvSpPr>
        <p:spPr>
          <a:xfrm>
            <a:off x="3508442" y="3364068"/>
            <a:ext cx="2361105" cy="1275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JURISDICCIÓN</a:t>
            </a:r>
            <a:endParaRPr lang="es-MX" dirty="0"/>
          </a:p>
        </p:txBody>
      </p:sp>
      <p:sp>
        <p:nvSpPr>
          <p:cNvPr id="6" name="Flecha derecha 5"/>
          <p:cNvSpPr/>
          <p:nvPr/>
        </p:nvSpPr>
        <p:spPr>
          <a:xfrm>
            <a:off x="6432472" y="4639076"/>
            <a:ext cx="2361105" cy="1275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ESTATAL</a:t>
            </a:r>
            <a:endParaRPr lang="es-MX" dirty="0"/>
          </a:p>
        </p:txBody>
      </p:sp>
      <p:sp>
        <p:nvSpPr>
          <p:cNvPr id="7" name="Flecha derecha 6"/>
          <p:cNvSpPr/>
          <p:nvPr/>
        </p:nvSpPr>
        <p:spPr>
          <a:xfrm>
            <a:off x="9678474" y="5510012"/>
            <a:ext cx="2361105" cy="1275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NACIONAL</a:t>
            </a:r>
            <a:endParaRPr lang="es-MX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5468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29285" y="215933"/>
            <a:ext cx="8911687" cy="663777"/>
          </a:xfrm>
        </p:spPr>
        <p:txBody>
          <a:bodyPr/>
          <a:lstStyle/>
          <a:p>
            <a:pPr algn="ctr"/>
            <a:r>
              <a:rPr lang="es-MX" dirty="0" smtClean="0"/>
              <a:t>NIVEL LOCAL</a:t>
            </a:r>
            <a:endParaRPr lang="es-MX" dirty="0"/>
          </a:p>
        </p:txBody>
      </p:sp>
      <p:sp>
        <p:nvSpPr>
          <p:cNvPr id="4" name="Rectángulo 3"/>
          <p:cNvSpPr/>
          <p:nvPr/>
        </p:nvSpPr>
        <p:spPr>
          <a:xfrm>
            <a:off x="489128" y="1258903"/>
            <a:ext cx="6096000" cy="45686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Detectar y atender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casos de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PFA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Notificar de manera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inmediata al nivel superior.</a:t>
            </a:r>
          </a:p>
          <a:p>
            <a:pPr algn="just"/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Notificar la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totalidad de los casos en el SUIVE.</a:t>
            </a:r>
          </a:p>
          <a:p>
            <a:pPr algn="just"/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Elaborar el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estudio epidemiológico en las primeras 48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h.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s-MX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Llenar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totalidad del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estudio. </a:t>
            </a:r>
            <a:endParaRPr lang="es-MX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Tomar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muestras de heces al 100% de los casos en menores de 15 años en los primeros 14 días y una valoración neurológica inicial al momento de su ingreso y una segunda valoración neurológica antes de los 70 días posteriores a la fecha de inicio de la parálisis 	</a:t>
            </a:r>
          </a:p>
          <a:p>
            <a:endParaRPr lang="es-MX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308" y="879710"/>
            <a:ext cx="4438273" cy="5651482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934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6465194" y="1448904"/>
            <a:ext cx="5267459" cy="4110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casos de PFA de mayores de 15 años no se tomará muestra de heces, excepto cuando presenten cuadro clínico-epidemiológico compatible con poliomielitis y no exista un diagnóstico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alternativo.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MX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Realizar búsqueda activa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casos de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PFA en los diferentes servicios.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MX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Referencia 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la totalidad de los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casos 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2do o 3er nivel de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atención</a:t>
            </a:r>
            <a:endParaRPr lang="es-MX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01" y="437700"/>
            <a:ext cx="5926337" cy="6190445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3912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2256" y="511570"/>
            <a:ext cx="6508871" cy="810793"/>
          </a:xfrm>
        </p:spPr>
        <p:txBody>
          <a:bodyPr/>
          <a:lstStyle/>
          <a:p>
            <a:pPr algn="ctr"/>
            <a:r>
              <a:rPr lang="es-MX" dirty="0" smtClean="0"/>
              <a:t>PARÁLISIS FLACIDA AGUDA</a:t>
            </a: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058" y="0"/>
            <a:ext cx="6858000" cy="68580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284155" y="2334681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Síndrome que se caracteriza por pérdida y disminución  súbita de la fuerza muscular de las extremidades, hipotonía (disminución del tono muscular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s-MX" sz="2400" dirty="0"/>
          </a:p>
        </p:txBody>
      </p:sp>
      <p:sp>
        <p:nvSpPr>
          <p:cNvPr id="6" name="Rectángulo 5"/>
          <p:cNvSpPr/>
          <p:nvPr/>
        </p:nvSpPr>
        <p:spPr>
          <a:xfrm>
            <a:off x="1284155" y="454026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presenta incapacidad total para realizar movimientos voluntarios y en menor frecuencia de los músculos respiratorios y de la 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deglución,</a:t>
            </a:r>
            <a:endParaRPr lang="es-MX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9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9901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44699" y="1339363"/>
            <a:ext cx="5808371" cy="4856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Distribuir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Manual de Procedimientos Estandarizados para la Vigilancia Epidemiológica de las enfermedades Prevenibles por Vacunación en el COJUVE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Concentrar semanalmente la información (SUIVE).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Verificar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notificación inmediata de los casos de PFA en las primeras 24 </a:t>
            </a:r>
            <a:r>
              <a:rPr lang="es-MX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hrs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Validar que los casos cumplan con la definición operacional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Verificar la información de los estudios Epidemiológicos.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Asegurar la toma adecuada de las heces en los primeros 14 días.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Asegurar la captura del 100% de los casos en la plataforma.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s-MX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749036" y="257698"/>
            <a:ext cx="5440913" cy="784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4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NIVEL JURISDICCIONAL</a:t>
            </a:r>
            <a:endParaRPr lang="es-MX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92" y="1780996"/>
            <a:ext cx="4979705" cy="3973704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72397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14357" r="17162"/>
          <a:stretch/>
        </p:blipFill>
        <p:spPr>
          <a:xfrm>
            <a:off x="244498" y="1809276"/>
            <a:ext cx="5344732" cy="3926996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5718220" y="635022"/>
            <a:ext cx="589852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enores de 15 años deberán ser clasificados en un plazo no mayor a 70 días.</a:t>
            </a:r>
          </a:p>
          <a:p>
            <a:pPr algn="just"/>
            <a:endParaRPr lang="es-MX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ayores de 15 años deberán ser clasificados en  un plazo no mayor a 10 días hábiles.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Verificar la realización de la segunda valoración neurológica.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s-MX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s-MX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Dictaminar los casos de PFA de menores de 15 años que no cuenten con muestra de heces.</a:t>
            </a:r>
          </a:p>
          <a:p>
            <a:pPr algn="just"/>
            <a:endParaRPr lang="es-MX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Recibir y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enviar al LESP las muestras en los tiempos establecidos.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s-MX" sz="2400" dirty="0"/>
          </a:p>
        </p:txBody>
      </p:sp>
      <p:sp>
        <p:nvSpPr>
          <p:cNvPr id="2" name="AutoShape 2" descr="Resultado de imagen para neurologia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44498" y="296674"/>
            <a:ext cx="6143625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2771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605306" y="1523871"/>
            <a:ext cx="522882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Realizar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coordinación con el LESP para verificar la llegada de las muestras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el caso de  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exudado faríngeo para diagnóstico de EV-D68 al </a:t>
            </a:r>
            <a:r>
              <a:rPr lang="es-MX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InDRE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 seguimiento a los casos de PFA hasta su clasificación final.</a:t>
            </a:r>
          </a:p>
          <a:p>
            <a:pPr algn="just"/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s-MX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Coordinar la clasificación final de acuerdo al resultado de laboratorio y la segunda valoración neurológica.</a:t>
            </a:r>
          </a:p>
          <a:p>
            <a:pPr algn="just"/>
            <a:endParaRPr lang="es-MX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caso de defunción recabar expediente clínico, estudio epidemiológico y certificado de defunción en un periodo no mayor a 10 días hábiles.</a:t>
            </a:r>
            <a:endParaRPr lang="es-MX" sz="20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656" y="1027210"/>
            <a:ext cx="5686997" cy="5350151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6849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724" y="2977770"/>
            <a:ext cx="7620000" cy="4276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ángulo 3"/>
          <p:cNvSpPr/>
          <p:nvPr/>
        </p:nvSpPr>
        <p:spPr>
          <a:xfrm>
            <a:off x="1622740" y="713748"/>
            <a:ext cx="10019762" cy="297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Dictaminar todas las defunciones con el COJUVE en un periodo no mayor de 10 días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hábiles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 </a:t>
            </a:r>
            <a:r>
              <a:rPr lang="es-MX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dictaminación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deberá estar encaminada a rectificar o ratificar el diagnóstico de poliomielitis.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Gestionar los recursos necesarios para las actividades de vigilancia epidemiológica verificando que se cuente con el material necesario para la toma de muestras en las unidades.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Notificar los brotes con el estudio correspondiente en las primeras 48 </a:t>
            </a:r>
            <a:r>
              <a:rPr lang="es-MX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hrs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nivel estatal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Implementar la red negativa diaria ante la presencia de brotes hasta su alta sanitaria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Evaluar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información de PFA analizando los casos  y actualizar el panorama epidemiológico en el COJUVE</a:t>
            </a:r>
            <a:endParaRPr lang="es-MX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6524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6645498" y="1361021"/>
            <a:ext cx="531897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Evaluar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mensualmente los indicadores operativos a nivel jurisdiccional, municipal y por institución y presentar los resultados en el COJUVE.</a:t>
            </a:r>
          </a:p>
          <a:p>
            <a:pPr algn="just"/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Realizar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supervisión del sistema de vigilancia en las unidades con el fin de garantizar el cumplimiento de los procedimientos establecidos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Coordinar la capacitación del personal en las unidades medicas en procedimientos de vigilancia epidemiológica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Evaluar el impacto d las acciones de prevención y control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Difundir los avisos y alertas epidemiológicas.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Elaborar Avisos y alertas en el ámbito de su competencia avalados por el CEVE y del CONAVE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20" y="1507441"/>
            <a:ext cx="6402678" cy="4506993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53415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1444" t="24025" r="27958" b="10027"/>
          <a:stretch/>
        </p:blipFill>
        <p:spPr>
          <a:xfrm>
            <a:off x="103030" y="-40692"/>
            <a:ext cx="12088970" cy="68986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05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9577" t="25904" r="30599" b="6082"/>
          <a:stretch/>
        </p:blipFill>
        <p:spPr>
          <a:xfrm>
            <a:off x="558" y="0"/>
            <a:ext cx="12191442" cy="6605289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1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30844" t="18200" r="25317" b="43095"/>
          <a:stretch/>
        </p:blipFill>
        <p:spPr>
          <a:xfrm>
            <a:off x="229673" y="777249"/>
            <a:ext cx="11449318" cy="5683277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722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96214" y="1608732"/>
            <a:ext cx="12067504" cy="2986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Solo 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tomarán muestras de contactos en las siguientes situaciones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•En caso de parálisis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flácida aguda  que no hayan recibido la vacuna oral contra la poliomielitis en los 40 días precedentes.</a:t>
            </a:r>
          </a:p>
          <a:p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•En caso confirmado importado.</a:t>
            </a:r>
          </a:p>
          <a:p>
            <a:endParaRPr lang="es-MX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•En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 de defunción del paciente sin muestra.</a:t>
            </a:r>
          </a:p>
          <a:p>
            <a:endParaRPr lang="es-MX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•En un caso probable que se pierda durante su </a:t>
            </a:r>
            <a:r>
              <a:rPr lang="es-MX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seguimiento</a:t>
            </a:r>
            <a:endParaRPr lang="es-MX" sz="2000" dirty="0"/>
          </a:p>
        </p:txBody>
      </p:sp>
      <p:sp>
        <p:nvSpPr>
          <p:cNvPr id="5" name="Rectángulo 4"/>
          <p:cNvSpPr/>
          <p:nvPr/>
        </p:nvSpPr>
        <p:spPr>
          <a:xfrm>
            <a:off x="3490175" y="502276"/>
            <a:ext cx="5679583" cy="7212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CONTACTOS</a:t>
            </a:r>
            <a:endParaRPr lang="es-MX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0677" y="2332382"/>
            <a:ext cx="6031323" cy="452561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70218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5293218" y="1356056"/>
            <a:ext cx="6323528" cy="5153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10 gramos de heces dentro de los primeros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 días. 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Mantener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red fría desde la toma de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muestra (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0 a 10ºC). </a:t>
            </a: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paciente no puede evacuar, tomar  hisopo rectal manchado en  1 ml de solución salina fisiológica en tubo de  plástico y tapón de rosca. </a:t>
            </a: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circunstancias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especiales, se podrá esperar hasta cinco días después de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tomadas.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muestras se trasladarán en cajas térmicas bien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selladas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anticongelantes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colocarán en bolsas de plástico opacas que las protejan de la luz y anudadas con ligas. </a:t>
            </a: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Cada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envase con muestras deberá ser identificado claramente, indicando nombre, fecha de toma, institución remitente y en caso de muestra de contacto, nombre del caso al que pertenece.</a:t>
            </a:r>
            <a:endParaRPr lang="es-MX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196664" y="388421"/>
            <a:ext cx="5938036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s-MX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oma</a:t>
            </a:r>
            <a:r>
              <a:rPr lang="es-MX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manejo y envió de </a:t>
            </a:r>
            <a:r>
              <a:rPr lang="es-MX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muestras</a:t>
            </a:r>
            <a:endParaRPr lang="es-MX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15 Imagen" descr="C:\Users\Martinez Clemente\AppData\Local\Microsoft\Windows\INetCache\Content.Word\100_577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0" t="32415" r="29457" b="28486"/>
          <a:stretch/>
        </p:blipFill>
        <p:spPr bwMode="auto">
          <a:xfrm>
            <a:off x="531411" y="1525200"/>
            <a:ext cx="4517107" cy="5055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5397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771" y="0"/>
            <a:ext cx="10438229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0" y="1051811"/>
            <a:ext cx="6761409" cy="47543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s-MX" b="1" i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INFECCIOSA: poliomielitis</a:t>
            </a:r>
            <a:r>
              <a:rPr lang="es-MX" b="1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botulismo, virus del </a:t>
            </a:r>
            <a:r>
              <a:rPr lang="es-MX" b="1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Zika</a:t>
            </a:r>
            <a:r>
              <a:rPr lang="es-MX" b="1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s-MX" b="1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neuroinfecciones</a:t>
            </a:r>
            <a:r>
              <a:rPr lang="es-MX" b="1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por herpes, </a:t>
            </a:r>
            <a:r>
              <a:rPr lang="es-MX" b="1" i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citomegalovirus</a:t>
            </a:r>
            <a:r>
              <a:rPr lang="es-MX" b="1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enterovirus (DV68), entre otros); </a:t>
            </a:r>
            <a:endParaRPr lang="es-MX" b="1" i="1" u="sng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AUTOINMUNE: 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distrofia muscular progresiva, miastenia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gravis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Síndrome de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Guillain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-Barré, Síndrome de Miller-Fisher,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Polimiositis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HEMATO- ONCOLÓGICO: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tumoraciones del Sistema Nervioso Central;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INTOXICACIÓN POR SUSTANCIAS QUÍMICAS: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plomo, metales pesados,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Karwinskia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humboldtiana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plaguicidas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organosfosforados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DDT; </a:t>
            </a: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MALFORMACIONES Y ENFERMEDADES GENÉTICAS: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hipocalcémica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distrofia muscular de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Duchenne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es-MX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TRAUMA: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neuritis traumática, lesión del nervio ciático,  Mielitis Transversa.</a:t>
            </a:r>
            <a:endParaRPr lang="es-MX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23173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6726" t="24588" r="19718" b="7021"/>
          <a:stretch/>
        </p:blipFill>
        <p:spPr>
          <a:xfrm>
            <a:off x="0" y="-150253"/>
            <a:ext cx="12192000" cy="6971763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91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1972" t="18952" r="29543" b="4954"/>
          <a:stretch/>
        </p:blipFill>
        <p:spPr>
          <a:xfrm>
            <a:off x="-1" y="51135"/>
            <a:ext cx="11504613" cy="6806865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70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414" y="0"/>
            <a:ext cx="8034557" cy="60396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76028" y="6026282"/>
            <a:ext cx="3653328" cy="818324"/>
          </a:xfrm>
        </p:spPr>
        <p:txBody>
          <a:bodyPr>
            <a:noAutofit/>
          </a:bodyPr>
          <a:lstStyle/>
          <a:p>
            <a:r>
              <a:rPr lang="es-MX" sz="6000" dirty="0" smtClean="0"/>
              <a:t>GRACIAS</a:t>
            </a:r>
            <a:endParaRPr lang="es-MX" sz="6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84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072497" cy="6856610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2313706" y="0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28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</a:t>
            </a:r>
            <a:r>
              <a:rPr lang="es-MX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causada por </a:t>
            </a:r>
            <a:r>
              <a:rPr lang="es-MX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poliovirus</a:t>
            </a:r>
            <a:r>
              <a:rPr lang="es-MX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familia </a:t>
            </a:r>
            <a:r>
              <a:rPr lang="es-MX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Picornaviridae</a:t>
            </a:r>
            <a:r>
              <a:rPr lang="es-MX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del género Enterovirus </a:t>
            </a:r>
            <a:endParaRPr lang="es-MX" sz="28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2863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8" y="0"/>
            <a:ext cx="11995932" cy="6858000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0" y="1109015"/>
            <a:ext cx="3535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Poliomielitis es una enfermedad aguda grave </a:t>
            </a:r>
          </a:p>
        </p:txBody>
      </p:sp>
      <p:sp>
        <p:nvSpPr>
          <p:cNvPr id="7" name="Rectángulo 6"/>
          <p:cNvSpPr/>
          <p:nvPr/>
        </p:nvSpPr>
        <p:spPr>
          <a:xfrm>
            <a:off x="9387840" y="276050"/>
            <a:ext cx="23821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</a:t>
            </a:r>
            <a:r>
              <a:rPr lang="es-MX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periodo de incubación es de 7 a 14 días, (rango de 5- 35 días). </a:t>
            </a:r>
            <a:endParaRPr lang="es-MX" sz="2400" b="1" dirty="0"/>
          </a:p>
        </p:txBody>
      </p:sp>
      <p:sp>
        <p:nvSpPr>
          <p:cNvPr id="8" name="Rectángulo 7"/>
          <p:cNvSpPr/>
          <p:nvPr/>
        </p:nvSpPr>
        <p:spPr>
          <a:xfrm>
            <a:off x="9054905" y="4128091"/>
            <a:ext cx="30480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período de transmisibilidad una vez contagiado el paciente es de 7 a 10 días, existiendo variaciones entre 3 a 35 días </a:t>
            </a:r>
            <a:endParaRPr lang="es-MX" sz="2400" b="1" dirty="0"/>
          </a:p>
        </p:txBody>
      </p:sp>
      <p:sp>
        <p:nvSpPr>
          <p:cNvPr id="9" name="Rectángulo 8"/>
          <p:cNvSpPr/>
          <p:nvPr/>
        </p:nvSpPr>
        <p:spPr>
          <a:xfrm>
            <a:off x="48798" y="4180344"/>
            <a:ext cx="27478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susceptibilidad es universal, los niños menores de 5 años no inmunizados son el principal grupo de riesgo</a:t>
            </a:r>
            <a:endParaRPr lang="es-MX" sz="2400" b="1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6635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8837746" y="2614412"/>
            <a:ext cx="30365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Fiebre</a:t>
            </a:r>
            <a:endParaRPr lang="es-MX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Astenia</a:t>
            </a:r>
          </a:p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Somnolencia</a:t>
            </a:r>
          </a:p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Cefalea</a:t>
            </a:r>
          </a:p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Náusea</a:t>
            </a:r>
          </a:p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Vómito</a:t>
            </a:r>
          </a:p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Mialgias</a:t>
            </a:r>
          </a:p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Duración:  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a 3 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días</a:t>
            </a:r>
            <a:endParaRPr lang="es-MX" sz="2400" dirty="0"/>
          </a:p>
        </p:txBody>
      </p:sp>
      <p:sp>
        <p:nvSpPr>
          <p:cNvPr id="2" name="Elipse 1"/>
          <p:cNvSpPr/>
          <p:nvPr/>
        </p:nvSpPr>
        <p:spPr>
          <a:xfrm>
            <a:off x="8731876" y="540913"/>
            <a:ext cx="3142445" cy="15325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CUADRO CLÍNICO</a:t>
            </a:r>
            <a:endParaRPr lang="es-MX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7746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8"/>
          <a:stretch/>
        </p:blipFill>
        <p:spPr>
          <a:xfrm>
            <a:off x="1654682" y="81481"/>
            <a:ext cx="4321116" cy="4305393"/>
          </a:xfrm>
        </p:spPr>
      </p:pic>
      <p:sp>
        <p:nvSpPr>
          <p:cNvPr id="4" name="Rectángulo 3"/>
          <p:cNvSpPr/>
          <p:nvPr/>
        </p:nvSpPr>
        <p:spPr>
          <a:xfrm>
            <a:off x="5975798" y="1356235"/>
            <a:ext cx="52478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Evolución aguda 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grave:</a:t>
            </a:r>
          </a:p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Mialgias con rigidez de cuello y espalda</a:t>
            </a:r>
          </a:p>
          <a:p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arálisis 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flácida 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asimétrica</a:t>
            </a:r>
          </a:p>
          <a:p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lcanzando 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 máximo a los tres o cuatro 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días</a:t>
            </a:r>
            <a:endParaRPr lang="es-MX" sz="24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8839" y="3408971"/>
            <a:ext cx="3992450" cy="3603575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165284" y="4500618"/>
            <a:ext cx="64074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parálisis se presenta de acuerdo a la localización de la destrucción de las células en la médula espinal o el tallo encefálico. </a:t>
            </a:r>
            <a:endParaRPr lang="es-MX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miembros inferiores son afectados con mayor frecuencia que los 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superiores.</a:t>
            </a:r>
            <a:endParaRPr lang="es-MX" sz="2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7129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11197" r="10845" b="13012"/>
          <a:stretch/>
        </p:blipFill>
        <p:spPr>
          <a:xfrm>
            <a:off x="0" y="14379"/>
            <a:ext cx="12192000" cy="6843621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90153" y="5545731"/>
            <a:ext cx="6096000" cy="10452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MX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1965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integra como un evento de notificación inmediata y obligatoria.</a:t>
            </a:r>
            <a:endParaRPr lang="es-MX" dirty="0"/>
          </a:p>
        </p:txBody>
      </p:sp>
      <p:sp>
        <p:nvSpPr>
          <p:cNvPr id="2" name="Rectángulo 1"/>
          <p:cNvSpPr/>
          <p:nvPr/>
        </p:nvSpPr>
        <p:spPr>
          <a:xfrm>
            <a:off x="5469228" y="380405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último caso de poliomielitis  por </a:t>
            </a:r>
            <a:r>
              <a:rPr lang="es-MX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poliovirus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salvaje en la Región de las </a:t>
            </a:r>
            <a:r>
              <a:rPr lang="es-MX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Americas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ocurrió en 1991 en Perú (</a:t>
            </a:r>
            <a:r>
              <a:rPr lang="es-MX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Junin</a:t>
            </a:r>
            <a:r>
              <a:rPr lang="es-MX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y  en 1994 se certificó el continente libre de circulación de este virus</a:t>
            </a:r>
            <a:endParaRPr lang="es-MX" sz="2000" dirty="0"/>
          </a:p>
        </p:txBody>
      </p:sp>
      <p:sp>
        <p:nvSpPr>
          <p:cNvPr id="3" name="Rectángulo 2"/>
          <p:cNvSpPr/>
          <p:nvPr/>
        </p:nvSpPr>
        <p:spPr>
          <a:xfrm>
            <a:off x="5005590" y="4622401"/>
            <a:ext cx="23611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Registro de los casos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 </a:t>
            </a:r>
            <a:r>
              <a:rPr lang="es-MX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poliovirus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salvaje: 1937 </a:t>
            </a:r>
            <a:endParaRPr lang="es-MX" dirty="0"/>
          </a:p>
        </p:txBody>
      </p:sp>
      <p:sp>
        <p:nvSpPr>
          <p:cNvPr id="7" name="Rectángulo 6"/>
          <p:cNvSpPr/>
          <p:nvPr/>
        </p:nvSpPr>
        <p:spPr>
          <a:xfrm>
            <a:off x="3005071" y="2511711"/>
            <a:ext cx="30909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Promedio de casos: 64 por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año </a:t>
            </a:r>
            <a:endParaRPr lang="es-MX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1947-1955: 1,200 casos </a:t>
            </a:r>
            <a:endParaRPr lang="es-MX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6785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229600" cy="6858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597239" y="130246"/>
            <a:ext cx="5529330" cy="1676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Desde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1961 se implementaron campañas masivas de vacunación con la vacuna trivalente oral atenuada (</a:t>
            </a:r>
            <a:r>
              <a:rPr lang="es-MX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tOPV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-Sabin).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1985-1990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descenso con un promedio de 40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casos, hasta </a:t>
            </a: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últimos siete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casos. </a:t>
            </a:r>
            <a:endParaRPr lang="es-MX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8366974" y="5275879"/>
            <a:ext cx="3558862" cy="136293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último caso se presentó el 18 de Octubre de </a:t>
            </a: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1990.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Tomatlán</a:t>
            </a:r>
            <a:r>
              <a:rPr lang="es-MX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Jalisco.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5168" cy="87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4174281"/>
      </p:ext>
    </p:extLst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778</TotalTime>
  <Words>1351</Words>
  <Application>Microsoft Office PowerPoint</Application>
  <PresentationFormat>Panorámica</PresentationFormat>
  <Paragraphs>146</Paragraphs>
  <Slides>32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8" baseType="lpstr">
      <vt:lpstr>Arial</vt:lpstr>
      <vt:lpstr>Calibri</vt:lpstr>
      <vt:lpstr>Century Gothic</vt:lpstr>
      <vt:lpstr>Times New Roman</vt:lpstr>
      <vt:lpstr>Wingdings 3</vt:lpstr>
      <vt:lpstr>Espiral</vt:lpstr>
      <vt:lpstr>PARÁLISIS FLÁCIDA AGUDA</vt:lpstr>
      <vt:lpstr>PARÁLISIS FLACIDA AGUDA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IMAGEN 1</vt:lpstr>
      <vt:lpstr>Presentación de PowerPoint</vt:lpstr>
      <vt:lpstr>REQUISITOS</vt:lpstr>
      <vt:lpstr>Presentación de PowerPoint</vt:lpstr>
      <vt:lpstr>Objetivos del Sistema de Vigilancia Epidemiológica</vt:lpstr>
      <vt:lpstr>Acciones ante casos por Nivel Técnico-Administrativo </vt:lpstr>
      <vt:lpstr>NIVEL LOCAL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Dra. Irazema</dc:creator>
  <cp:lastModifiedBy>Dra. Irazema</cp:lastModifiedBy>
  <cp:revision>44</cp:revision>
  <dcterms:created xsi:type="dcterms:W3CDTF">2018-12-07T17:47:44Z</dcterms:created>
  <dcterms:modified xsi:type="dcterms:W3CDTF">2018-12-10T18:43:31Z</dcterms:modified>
</cp:coreProperties>
</file>