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36"/>
  </p:notesMasterIdLst>
  <p:sldIdLst>
    <p:sldId id="257" r:id="rId3"/>
    <p:sldId id="258" r:id="rId4"/>
    <p:sldId id="259" r:id="rId5"/>
    <p:sldId id="260" r:id="rId6"/>
    <p:sldId id="305" r:id="rId7"/>
    <p:sldId id="279" r:id="rId8"/>
    <p:sldId id="275" r:id="rId9"/>
    <p:sldId id="266" r:id="rId10"/>
    <p:sldId id="298" r:id="rId11"/>
    <p:sldId id="261" r:id="rId12"/>
    <p:sldId id="284" r:id="rId13"/>
    <p:sldId id="297" r:id="rId14"/>
    <p:sldId id="317" r:id="rId15"/>
    <p:sldId id="307" r:id="rId16"/>
    <p:sldId id="324" r:id="rId17"/>
    <p:sldId id="325" r:id="rId18"/>
    <p:sldId id="302" r:id="rId19"/>
    <p:sldId id="319" r:id="rId20"/>
    <p:sldId id="308" r:id="rId21"/>
    <p:sldId id="309" r:id="rId22"/>
    <p:sldId id="322" r:id="rId23"/>
    <p:sldId id="311" r:id="rId24"/>
    <p:sldId id="321" r:id="rId25"/>
    <p:sldId id="320" r:id="rId26"/>
    <p:sldId id="310" r:id="rId27"/>
    <p:sldId id="313" r:id="rId28"/>
    <p:sldId id="323" r:id="rId29"/>
    <p:sldId id="304" r:id="rId30"/>
    <p:sldId id="282" r:id="rId31"/>
    <p:sldId id="300" r:id="rId32"/>
    <p:sldId id="299" r:id="rId33"/>
    <p:sldId id="270" r:id="rId34"/>
    <p:sldId id="301" r:id="rId3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0"/>
  </p:normalViewPr>
  <p:slideViewPr>
    <p:cSldViewPr showGuides="1"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5D924D-18C9-4D02-BC9F-6505F8E09D6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09F3DE76-E244-49C1-AC97-CFF73C84DDDA}">
      <dgm:prSet phldrT="[Texto]" custT="1"/>
      <dgm:spPr>
        <a:solidFill>
          <a:srgbClr val="C00000"/>
        </a:solidFill>
      </dgm:spPr>
      <dgm:t>
        <a:bodyPr/>
        <a:lstStyle/>
        <a:p>
          <a:r>
            <a:rPr lang="es-MX" sz="1600" b="1" dirty="0" smtClean="0">
              <a:latin typeface="+mn-lt"/>
            </a:rPr>
            <a:t>Las Personas no consideran la posibilidad que algún desastre pueda ocurrir y afectarles, razón por la cual no se preparan</a:t>
          </a:r>
          <a:endParaRPr lang="es-MX" sz="1600" b="1" dirty="0">
            <a:latin typeface="+mn-lt"/>
          </a:endParaRPr>
        </a:p>
      </dgm:t>
    </dgm:pt>
    <dgm:pt modelId="{412E8615-A7EF-409C-B3E0-2934E03D1D82}" type="parTrans" cxnId="{E5488BD8-F534-488A-AA04-ED3967CD50AC}">
      <dgm:prSet/>
      <dgm:spPr/>
      <dgm:t>
        <a:bodyPr/>
        <a:lstStyle/>
        <a:p>
          <a:endParaRPr lang="es-MX"/>
        </a:p>
      </dgm:t>
    </dgm:pt>
    <dgm:pt modelId="{47DA0F2C-23F2-4851-BE8D-218DB7388470}" type="sibTrans" cxnId="{E5488BD8-F534-488A-AA04-ED3967CD50AC}">
      <dgm:prSet/>
      <dgm:spPr/>
      <dgm:t>
        <a:bodyPr/>
        <a:lstStyle/>
        <a:p>
          <a:endParaRPr lang="es-MX"/>
        </a:p>
      </dgm:t>
    </dgm:pt>
    <dgm:pt modelId="{BC5FD05E-DE03-413C-ACD7-F4D30B2901EC}">
      <dgm:prSet phldrT="[Texto]" custT="1"/>
      <dgm:spPr>
        <a:solidFill>
          <a:srgbClr val="00B0F0"/>
        </a:solidFill>
      </dgm:spPr>
      <dgm:t>
        <a:bodyPr/>
        <a:lstStyle/>
        <a:p>
          <a:pPr rtl="0"/>
          <a:r>
            <a:rPr lang="es-MX" sz="1600" b="1" dirty="0" smtClean="0">
              <a:latin typeface="+mn-lt"/>
            </a:rPr>
            <a:t>El miedo y la confusión del momento no permiten que la persona tome la mejor decisión para actuar.</a:t>
          </a:r>
          <a:endParaRPr lang="es-MX" sz="1600" b="1" dirty="0">
            <a:latin typeface="+mn-lt"/>
          </a:endParaRPr>
        </a:p>
      </dgm:t>
    </dgm:pt>
    <dgm:pt modelId="{3F8D4893-17CC-4A84-82E8-A94CA15E9F9D}" type="parTrans" cxnId="{B641260F-B573-49BB-91D0-0556D153498E}">
      <dgm:prSet/>
      <dgm:spPr/>
      <dgm:t>
        <a:bodyPr/>
        <a:lstStyle/>
        <a:p>
          <a:endParaRPr lang="es-MX"/>
        </a:p>
      </dgm:t>
    </dgm:pt>
    <dgm:pt modelId="{8A982032-CDFC-46FC-A212-C7FFA7991825}" type="sibTrans" cxnId="{B641260F-B573-49BB-91D0-0556D153498E}">
      <dgm:prSet/>
      <dgm:spPr/>
      <dgm:t>
        <a:bodyPr/>
        <a:lstStyle/>
        <a:p>
          <a:endParaRPr lang="es-MX"/>
        </a:p>
      </dgm:t>
    </dgm:pt>
    <dgm:pt modelId="{79B9C3A2-116F-423B-8E91-6F7B76837487}">
      <dgm:prSet phldrT="[Texto]" custT="1"/>
      <dgm:spPr>
        <a:solidFill>
          <a:srgbClr val="92D050"/>
        </a:solidFill>
      </dgm:spPr>
      <dgm:t>
        <a:bodyPr/>
        <a:lstStyle/>
        <a:p>
          <a:pPr algn="just"/>
          <a:r>
            <a:rPr lang="es-MX" sz="1400" b="1" dirty="0" smtClean="0">
              <a:solidFill>
                <a:schemeClr val="tx1"/>
              </a:solidFill>
              <a:latin typeface="+mn-lt"/>
            </a:rPr>
            <a:t>La visión de desorden y desequilibrio,</a:t>
          </a:r>
          <a:r>
            <a:rPr lang="es-MX" sz="1400" b="1" baseline="0" dirty="0" smtClean="0">
              <a:solidFill>
                <a:schemeClr val="tx1"/>
              </a:solidFill>
              <a:latin typeface="+mn-lt"/>
            </a:rPr>
            <a:t> </a:t>
          </a:r>
          <a:r>
            <a:rPr lang="es-MX" sz="1400" b="1" dirty="0" smtClean="0">
              <a:solidFill>
                <a:schemeClr val="tx1"/>
              </a:solidFill>
              <a:latin typeface="+mn-lt"/>
            </a:rPr>
            <a:t>aunada al desgaste emocional y físico pueden llevar a la persona a realizar acciones en su perjuicio, (ingerir agua contaminada o encender fuego sin haberse cerciorado de que no haya fugas de gas) , lo que puede llevar a un nuevo desastre</a:t>
          </a:r>
          <a:endParaRPr lang="es-MX" sz="1400" b="1" dirty="0">
            <a:solidFill>
              <a:schemeClr val="tx1"/>
            </a:solidFill>
            <a:latin typeface="+mn-lt"/>
          </a:endParaRPr>
        </a:p>
      </dgm:t>
    </dgm:pt>
    <dgm:pt modelId="{79120397-C459-4769-9162-645A57E3891E}" type="parTrans" cxnId="{EDDDA5F9-41EC-439B-AEBF-9C7CF38E8ED3}">
      <dgm:prSet/>
      <dgm:spPr/>
      <dgm:t>
        <a:bodyPr/>
        <a:lstStyle/>
        <a:p>
          <a:endParaRPr lang="es-MX"/>
        </a:p>
      </dgm:t>
    </dgm:pt>
    <dgm:pt modelId="{B3E0FDC3-AE70-45A2-B6C2-24E14DAADAC4}" type="sibTrans" cxnId="{EDDDA5F9-41EC-439B-AEBF-9C7CF38E8ED3}">
      <dgm:prSet/>
      <dgm:spPr/>
      <dgm:t>
        <a:bodyPr/>
        <a:lstStyle/>
        <a:p>
          <a:endParaRPr lang="es-MX"/>
        </a:p>
      </dgm:t>
    </dgm:pt>
    <dgm:pt modelId="{9D2BD43D-7A63-4481-BE21-F2904A83BABB}" type="pres">
      <dgm:prSet presAssocID="{1A5D924D-18C9-4D02-BC9F-6505F8E09D6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FBEEB76A-513F-4AFC-B3E6-A86478B54ACD}" type="pres">
      <dgm:prSet presAssocID="{1A5D924D-18C9-4D02-BC9F-6505F8E09D68}" presName="arrow" presStyleLbl="bgShp" presStyleIdx="0" presStyleCnt="1" custScaleX="113408"/>
      <dgm:spPr/>
    </dgm:pt>
    <dgm:pt modelId="{B7ABA149-F4B7-4994-8F11-CCC4DB52BD7D}" type="pres">
      <dgm:prSet presAssocID="{1A5D924D-18C9-4D02-BC9F-6505F8E09D68}" presName="linearProcess" presStyleCnt="0"/>
      <dgm:spPr/>
    </dgm:pt>
    <dgm:pt modelId="{4F264ABE-04E6-4E05-B20B-45E502597182}" type="pres">
      <dgm:prSet presAssocID="{09F3DE76-E244-49C1-AC97-CFF73C84DDDA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5BD2A6B-4096-46B0-89B7-CEE6BDCBE1BA}" type="pres">
      <dgm:prSet presAssocID="{47DA0F2C-23F2-4851-BE8D-218DB7388470}" presName="sibTrans" presStyleCnt="0"/>
      <dgm:spPr/>
    </dgm:pt>
    <dgm:pt modelId="{79839952-C873-4BED-A53A-A308ABCEFE5E}" type="pres">
      <dgm:prSet presAssocID="{BC5FD05E-DE03-413C-ACD7-F4D30B2901EC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6B11D39-5161-4501-8824-CBE1F54AD29C}" type="pres">
      <dgm:prSet presAssocID="{8A982032-CDFC-46FC-A212-C7FFA7991825}" presName="sibTrans" presStyleCnt="0"/>
      <dgm:spPr/>
    </dgm:pt>
    <dgm:pt modelId="{C3AB4C8F-C14F-480A-A720-0888B655CA0B}" type="pres">
      <dgm:prSet presAssocID="{79B9C3A2-116F-423B-8E91-6F7B7683748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EDDDA5F9-41EC-439B-AEBF-9C7CF38E8ED3}" srcId="{1A5D924D-18C9-4D02-BC9F-6505F8E09D68}" destId="{79B9C3A2-116F-423B-8E91-6F7B76837487}" srcOrd="2" destOrd="0" parTransId="{79120397-C459-4769-9162-645A57E3891E}" sibTransId="{B3E0FDC3-AE70-45A2-B6C2-24E14DAADAC4}"/>
    <dgm:cxn modelId="{E5488BD8-F534-488A-AA04-ED3967CD50AC}" srcId="{1A5D924D-18C9-4D02-BC9F-6505F8E09D68}" destId="{09F3DE76-E244-49C1-AC97-CFF73C84DDDA}" srcOrd="0" destOrd="0" parTransId="{412E8615-A7EF-409C-B3E0-2934E03D1D82}" sibTransId="{47DA0F2C-23F2-4851-BE8D-218DB7388470}"/>
    <dgm:cxn modelId="{B641260F-B573-49BB-91D0-0556D153498E}" srcId="{1A5D924D-18C9-4D02-BC9F-6505F8E09D68}" destId="{BC5FD05E-DE03-413C-ACD7-F4D30B2901EC}" srcOrd="1" destOrd="0" parTransId="{3F8D4893-17CC-4A84-82E8-A94CA15E9F9D}" sibTransId="{8A982032-CDFC-46FC-A212-C7FFA7991825}"/>
    <dgm:cxn modelId="{3136D51E-F0B9-4FBC-9A88-0413369747C2}" type="presOf" srcId="{BC5FD05E-DE03-413C-ACD7-F4D30B2901EC}" destId="{79839952-C873-4BED-A53A-A308ABCEFE5E}" srcOrd="0" destOrd="0" presId="urn:microsoft.com/office/officeart/2005/8/layout/hProcess9"/>
    <dgm:cxn modelId="{BCDA2998-1E4E-43D5-99C7-0A2439343012}" type="presOf" srcId="{09F3DE76-E244-49C1-AC97-CFF73C84DDDA}" destId="{4F264ABE-04E6-4E05-B20B-45E502597182}" srcOrd="0" destOrd="0" presId="urn:microsoft.com/office/officeart/2005/8/layout/hProcess9"/>
    <dgm:cxn modelId="{F69181D8-3428-4F75-934F-06F99BF4B5E7}" type="presOf" srcId="{1A5D924D-18C9-4D02-BC9F-6505F8E09D68}" destId="{9D2BD43D-7A63-4481-BE21-F2904A83BABB}" srcOrd="0" destOrd="0" presId="urn:microsoft.com/office/officeart/2005/8/layout/hProcess9"/>
    <dgm:cxn modelId="{07C12D2A-5975-4D59-AC57-4D3C31C1BCD6}" type="presOf" srcId="{79B9C3A2-116F-423B-8E91-6F7B76837487}" destId="{C3AB4C8F-C14F-480A-A720-0888B655CA0B}" srcOrd="0" destOrd="0" presId="urn:microsoft.com/office/officeart/2005/8/layout/hProcess9"/>
    <dgm:cxn modelId="{2411CBB5-2392-4B72-9322-3A038675295E}" type="presParOf" srcId="{9D2BD43D-7A63-4481-BE21-F2904A83BABB}" destId="{FBEEB76A-513F-4AFC-B3E6-A86478B54ACD}" srcOrd="0" destOrd="0" presId="urn:microsoft.com/office/officeart/2005/8/layout/hProcess9"/>
    <dgm:cxn modelId="{24D3E4BF-2655-4547-8FEB-D238AE3A7D4A}" type="presParOf" srcId="{9D2BD43D-7A63-4481-BE21-F2904A83BABB}" destId="{B7ABA149-F4B7-4994-8F11-CCC4DB52BD7D}" srcOrd="1" destOrd="0" presId="urn:microsoft.com/office/officeart/2005/8/layout/hProcess9"/>
    <dgm:cxn modelId="{5D54DEBF-4B2D-4BBB-AC88-C7F2354961EA}" type="presParOf" srcId="{B7ABA149-F4B7-4994-8F11-CCC4DB52BD7D}" destId="{4F264ABE-04E6-4E05-B20B-45E502597182}" srcOrd="0" destOrd="0" presId="urn:microsoft.com/office/officeart/2005/8/layout/hProcess9"/>
    <dgm:cxn modelId="{8B00098C-ACD1-4E0C-9054-75BC119070E9}" type="presParOf" srcId="{B7ABA149-F4B7-4994-8F11-CCC4DB52BD7D}" destId="{95BD2A6B-4096-46B0-89B7-CEE6BDCBE1BA}" srcOrd="1" destOrd="0" presId="urn:microsoft.com/office/officeart/2005/8/layout/hProcess9"/>
    <dgm:cxn modelId="{0F3C72A8-CDC9-4369-B2B2-9CCA69AA347F}" type="presParOf" srcId="{B7ABA149-F4B7-4994-8F11-CCC4DB52BD7D}" destId="{79839952-C873-4BED-A53A-A308ABCEFE5E}" srcOrd="2" destOrd="0" presId="urn:microsoft.com/office/officeart/2005/8/layout/hProcess9"/>
    <dgm:cxn modelId="{A63E79FF-FEE6-49E7-8095-9EF5BA68D08B}" type="presParOf" srcId="{B7ABA149-F4B7-4994-8F11-CCC4DB52BD7D}" destId="{36B11D39-5161-4501-8824-CBE1F54AD29C}" srcOrd="3" destOrd="0" presId="urn:microsoft.com/office/officeart/2005/8/layout/hProcess9"/>
    <dgm:cxn modelId="{C8A96225-6D2D-4E99-AE82-DFD31D41C476}" type="presParOf" srcId="{B7ABA149-F4B7-4994-8F11-CCC4DB52BD7D}" destId="{C3AB4C8F-C14F-480A-A720-0888B655CA0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747096-6DC3-44E7-89F9-EB9E5892594F}" type="doc">
      <dgm:prSet loTypeId="urn:microsoft.com/office/officeart/2005/8/layout/radial1" loCatId="cycle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s-MX"/>
        </a:p>
      </dgm:t>
    </dgm:pt>
    <dgm:pt modelId="{142C1CF4-1D56-4688-B041-0E39E967FA66}">
      <dgm:prSet phldrT="[Texto]" custT="1"/>
      <dgm:spPr/>
      <dgm:t>
        <a:bodyPr/>
        <a:lstStyle/>
        <a:p>
          <a:r>
            <a:rPr lang="es-MX" sz="2000" dirty="0" smtClean="0"/>
            <a:t>Salud</a:t>
          </a:r>
          <a:endParaRPr lang="es-MX" sz="2000" dirty="0"/>
        </a:p>
      </dgm:t>
    </dgm:pt>
    <dgm:pt modelId="{1B18FEF1-78C7-45C8-BD2D-768439EFECF0}" type="parTrans" cxnId="{FE22E220-7045-486C-BB98-DD89290E0340}">
      <dgm:prSet/>
      <dgm:spPr/>
      <dgm:t>
        <a:bodyPr/>
        <a:lstStyle/>
        <a:p>
          <a:endParaRPr lang="es-MX" sz="2400"/>
        </a:p>
      </dgm:t>
    </dgm:pt>
    <dgm:pt modelId="{D934D1C3-D30B-4222-9B15-41731B530268}" type="sibTrans" cxnId="{FE22E220-7045-486C-BB98-DD89290E0340}">
      <dgm:prSet/>
      <dgm:spPr/>
      <dgm:t>
        <a:bodyPr/>
        <a:lstStyle/>
        <a:p>
          <a:endParaRPr lang="es-MX" sz="2400"/>
        </a:p>
      </dgm:t>
    </dgm:pt>
    <dgm:pt modelId="{8A564497-D6AE-4922-961D-672ED414103D}">
      <dgm:prSet phldrT="[Texto]" custT="1"/>
      <dgm:spPr/>
      <dgm:t>
        <a:bodyPr/>
        <a:lstStyle/>
        <a:p>
          <a:r>
            <a:rPr lang="es-MX" sz="1400" dirty="0" smtClean="0"/>
            <a:t>Atención médica</a:t>
          </a:r>
          <a:endParaRPr lang="es-MX" sz="1400" dirty="0"/>
        </a:p>
      </dgm:t>
    </dgm:pt>
    <dgm:pt modelId="{FA758E13-0960-420A-AECE-E59B3D1CD979}" type="parTrans" cxnId="{BA5886DC-302A-467E-A6B7-A75B3C4EA622}">
      <dgm:prSet custT="1"/>
      <dgm:spPr/>
      <dgm:t>
        <a:bodyPr/>
        <a:lstStyle/>
        <a:p>
          <a:endParaRPr lang="es-MX" sz="700"/>
        </a:p>
      </dgm:t>
    </dgm:pt>
    <dgm:pt modelId="{A89019D5-5267-48C9-91E9-9692807BF811}" type="sibTrans" cxnId="{BA5886DC-302A-467E-A6B7-A75B3C4EA622}">
      <dgm:prSet/>
      <dgm:spPr/>
      <dgm:t>
        <a:bodyPr/>
        <a:lstStyle/>
        <a:p>
          <a:endParaRPr lang="es-MX" sz="2400"/>
        </a:p>
      </dgm:t>
    </dgm:pt>
    <dgm:pt modelId="{B8747EC3-6AD9-4E00-B321-9FDE80566BA1}">
      <dgm:prSet phldrT="[Texto]" custT="1"/>
      <dgm:spPr/>
      <dgm:t>
        <a:bodyPr/>
        <a:lstStyle/>
        <a:p>
          <a:r>
            <a:rPr lang="es-MX" sz="1400" dirty="0" smtClean="0"/>
            <a:t>Medicina preventiva</a:t>
          </a:r>
          <a:endParaRPr lang="es-MX" sz="1400" dirty="0"/>
        </a:p>
      </dgm:t>
    </dgm:pt>
    <dgm:pt modelId="{67158CCB-0BB8-4473-9323-B2413892E7B0}" type="parTrans" cxnId="{CB5B81B2-2F69-408B-BC91-26D422E19DDD}">
      <dgm:prSet custT="1"/>
      <dgm:spPr/>
      <dgm:t>
        <a:bodyPr/>
        <a:lstStyle/>
        <a:p>
          <a:endParaRPr lang="es-MX" sz="700"/>
        </a:p>
      </dgm:t>
    </dgm:pt>
    <dgm:pt modelId="{F8D0267C-9677-4A02-B219-ECB9466AD290}" type="sibTrans" cxnId="{CB5B81B2-2F69-408B-BC91-26D422E19DDD}">
      <dgm:prSet/>
      <dgm:spPr/>
      <dgm:t>
        <a:bodyPr/>
        <a:lstStyle/>
        <a:p>
          <a:endParaRPr lang="es-MX" sz="2400"/>
        </a:p>
      </dgm:t>
    </dgm:pt>
    <dgm:pt modelId="{EA77894D-BA66-4D77-8E2D-FB34D4D48AAA}">
      <dgm:prSet phldrT="[Texto]" custT="1"/>
      <dgm:spPr/>
      <dgm:t>
        <a:bodyPr/>
        <a:lstStyle/>
        <a:p>
          <a:r>
            <a:rPr lang="es-MX" sz="1400" dirty="0" smtClean="0"/>
            <a:t>COEPRIS</a:t>
          </a:r>
          <a:endParaRPr lang="es-MX" sz="1400" dirty="0"/>
        </a:p>
      </dgm:t>
    </dgm:pt>
    <dgm:pt modelId="{652992ED-B480-4148-9553-94667B596E23}" type="parTrans" cxnId="{2EDFF55F-F41F-4D0C-89A6-5B9F9F64D01E}">
      <dgm:prSet custT="1"/>
      <dgm:spPr/>
      <dgm:t>
        <a:bodyPr/>
        <a:lstStyle/>
        <a:p>
          <a:endParaRPr lang="es-MX" sz="700"/>
        </a:p>
      </dgm:t>
    </dgm:pt>
    <dgm:pt modelId="{E7556865-4B85-4B7D-9942-C89AB9FAA5CA}" type="sibTrans" cxnId="{2EDFF55F-F41F-4D0C-89A6-5B9F9F64D01E}">
      <dgm:prSet/>
      <dgm:spPr/>
      <dgm:t>
        <a:bodyPr/>
        <a:lstStyle/>
        <a:p>
          <a:endParaRPr lang="es-MX" sz="2400"/>
        </a:p>
      </dgm:t>
    </dgm:pt>
    <dgm:pt modelId="{CC09DD6B-F764-4500-AD6F-AE32E0B0400A}">
      <dgm:prSet phldrT="[Texto]" custT="1"/>
      <dgm:spPr/>
      <dgm:t>
        <a:bodyPr/>
        <a:lstStyle/>
        <a:p>
          <a:r>
            <a:rPr lang="es-MX" sz="1200" dirty="0" smtClean="0"/>
            <a:t>Laboratorio</a:t>
          </a:r>
          <a:endParaRPr lang="es-MX" sz="1200" dirty="0"/>
        </a:p>
      </dgm:t>
    </dgm:pt>
    <dgm:pt modelId="{6D6B1A76-D050-4507-A486-A52148E6480D}" type="parTrans" cxnId="{1DEA4F2E-57B2-4400-85AB-7D4E561074D2}">
      <dgm:prSet custT="1"/>
      <dgm:spPr/>
      <dgm:t>
        <a:bodyPr/>
        <a:lstStyle/>
        <a:p>
          <a:endParaRPr lang="es-MX" sz="700"/>
        </a:p>
      </dgm:t>
    </dgm:pt>
    <dgm:pt modelId="{003A5D45-28DA-46D5-A358-E8293D13FD79}" type="sibTrans" cxnId="{1DEA4F2E-57B2-4400-85AB-7D4E561074D2}">
      <dgm:prSet/>
      <dgm:spPr/>
      <dgm:t>
        <a:bodyPr/>
        <a:lstStyle/>
        <a:p>
          <a:endParaRPr lang="es-MX" sz="2400"/>
        </a:p>
      </dgm:t>
    </dgm:pt>
    <dgm:pt modelId="{0C8E8B3A-ED76-4C82-8D48-0BF8E7119628}">
      <dgm:prSet phldrT="[Texto]" custT="1"/>
      <dgm:spPr/>
      <dgm:t>
        <a:bodyPr/>
        <a:lstStyle/>
        <a:p>
          <a:r>
            <a:rPr lang="es-MX" sz="1400" dirty="0" smtClean="0"/>
            <a:t>Salud Mental</a:t>
          </a:r>
          <a:endParaRPr lang="es-MX" sz="1400" dirty="0"/>
        </a:p>
      </dgm:t>
    </dgm:pt>
    <dgm:pt modelId="{B3F0B68F-CBB1-4347-A5D2-7B31F7080B82}" type="parTrans" cxnId="{B5428247-AE1A-4A71-B324-603AC37B01EF}">
      <dgm:prSet custT="1"/>
      <dgm:spPr/>
      <dgm:t>
        <a:bodyPr/>
        <a:lstStyle/>
        <a:p>
          <a:endParaRPr lang="es-MX" sz="700"/>
        </a:p>
      </dgm:t>
    </dgm:pt>
    <dgm:pt modelId="{06A4B7FA-EC34-4215-8BA7-BA4ABB92E2F4}" type="sibTrans" cxnId="{B5428247-AE1A-4A71-B324-603AC37B01EF}">
      <dgm:prSet/>
      <dgm:spPr/>
      <dgm:t>
        <a:bodyPr/>
        <a:lstStyle/>
        <a:p>
          <a:endParaRPr lang="es-MX" sz="2400"/>
        </a:p>
      </dgm:t>
    </dgm:pt>
    <dgm:pt modelId="{4C9929F3-3D49-44D0-B3B8-3CC6D2CBDB80}">
      <dgm:prSet phldrT="[Texto]" custT="1"/>
      <dgm:spPr/>
      <dgm:t>
        <a:bodyPr/>
        <a:lstStyle/>
        <a:p>
          <a:r>
            <a:rPr lang="es-MX" sz="1400" dirty="0" smtClean="0"/>
            <a:t>Comunicación social</a:t>
          </a:r>
          <a:endParaRPr lang="es-MX" sz="1400" dirty="0"/>
        </a:p>
      </dgm:t>
    </dgm:pt>
    <dgm:pt modelId="{16A09B16-5349-491A-B358-B3D0E00C0BEE}" type="parTrans" cxnId="{CCE6DC9C-C565-4423-AB7B-EE437F61E4A5}">
      <dgm:prSet custT="1"/>
      <dgm:spPr/>
      <dgm:t>
        <a:bodyPr/>
        <a:lstStyle/>
        <a:p>
          <a:endParaRPr lang="es-MX" sz="700"/>
        </a:p>
      </dgm:t>
    </dgm:pt>
    <dgm:pt modelId="{A5F8364D-C598-4B5B-9199-8D23A256F73B}" type="sibTrans" cxnId="{CCE6DC9C-C565-4423-AB7B-EE437F61E4A5}">
      <dgm:prSet/>
      <dgm:spPr/>
      <dgm:t>
        <a:bodyPr/>
        <a:lstStyle/>
        <a:p>
          <a:endParaRPr lang="es-MX" sz="2400"/>
        </a:p>
      </dgm:t>
    </dgm:pt>
    <dgm:pt modelId="{4C07049B-6B42-44D3-AE97-25BE1F542048}">
      <dgm:prSet phldrT="[Texto]" custT="1"/>
      <dgm:spPr/>
      <dgm:t>
        <a:bodyPr/>
        <a:lstStyle/>
        <a:p>
          <a:r>
            <a:rPr lang="es-MX" sz="1400" dirty="0" smtClean="0"/>
            <a:t>Vectores</a:t>
          </a:r>
          <a:endParaRPr lang="es-MX" sz="1400" dirty="0"/>
        </a:p>
      </dgm:t>
    </dgm:pt>
    <dgm:pt modelId="{9025940B-1FF0-475C-BA6B-EDA677E53D34}" type="parTrans" cxnId="{AA7B8CAA-C1D9-4B6E-94F7-D4483B8AF3AB}">
      <dgm:prSet custT="1"/>
      <dgm:spPr/>
      <dgm:t>
        <a:bodyPr/>
        <a:lstStyle/>
        <a:p>
          <a:endParaRPr lang="es-MX" sz="700"/>
        </a:p>
      </dgm:t>
    </dgm:pt>
    <dgm:pt modelId="{9207EFD6-B29C-43AA-8467-32887387234E}" type="sibTrans" cxnId="{AA7B8CAA-C1D9-4B6E-94F7-D4483B8AF3AB}">
      <dgm:prSet/>
      <dgm:spPr/>
      <dgm:t>
        <a:bodyPr/>
        <a:lstStyle/>
        <a:p>
          <a:endParaRPr lang="es-MX" sz="2400"/>
        </a:p>
      </dgm:t>
    </dgm:pt>
    <dgm:pt modelId="{D0470474-7561-4EF5-ABFC-3D6B401ED375}">
      <dgm:prSet phldrT="[Texto]" custT="1"/>
      <dgm:spPr/>
      <dgm:t>
        <a:bodyPr/>
        <a:lstStyle/>
        <a:p>
          <a:r>
            <a:rPr lang="es-MX" sz="1400" dirty="0" smtClean="0"/>
            <a:t>Epidemiología</a:t>
          </a:r>
          <a:endParaRPr lang="es-MX" sz="1400" dirty="0"/>
        </a:p>
      </dgm:t>
    </dgm:pt>
    <dgm:pt modelId="{A7639C19-A5B0-49CA-B5A9-F81725E83DE0}" type="parTrans" cxnId="{C3E20786-F2D0-4664-9739-A1FA729DF508}">
      <dgm:prSet custT="1"/>
      <dgm:spPr/>
      <dgm:t>
        <a:bodyPr/>
        <a:lstStyle/>
        <a:p>
          <a:endParaRPr lang="es-MX" sz="700"/>
        </a:p>
      </dgm:t>
    </dgm:pt>
    <dgm:pt modelId="{38B44CFA-460A-43AB-8068-4D1913C1B462}" type="sibTrans" cxnId="{C3E20786-F2D0-4664-9739-A1FA729DF508}">
      <dgm:prSet/>
      <dgm:spPr/>
      <dgm:t>
        <a:bodyPr/>
        <a:lstStyle/>
        <a:p>
          <a:endParaRPr lang="es-MX" sz="2400"/>
        </a:p>
      </dgm:t>
    </dgm:pt>
    <dgm:pt modelId="{51F9D5FD-78FA-43F7-AB52-614A16641EAD}" type="pres">
      <dgm:prSet presAssocID="{72747096-6DC3-44E7-89F9-EB9E5892594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362DBCEB-C3EE-4A3A-ADBE-84B6BD0BBB13}" type="pres">
      <dgm:prSet presAssocID="{142C1CF4-1D56-4688-B041-0E39E967FA66}" presName="centerShape" presStyleLbl="node0" presStyleIdx="0" presStyleCnt="1" custScaleX="164129" custScaleY="134213" custLinFactNeighborX="-555" custLinFactNeighborY="-925"/>
      <dgm:spPr/>
      <dgm:t>
        <a:bodyPr/>
        <a:lstStyle/>
        <a:p>
          <a:endParaRPr lang="es-MX"/>
        </a:p>
      </dgm:t>
    </dgm:pt>
    <dgm:pt modelId="{D8A9D8F7-5D0E-4DA4-A32D-4BFD4B7F6745}" type="pres">
      <dgm:prSet presAssocID="{FA758E13-0960-420A-AECE-E59B3D1CD979}" presName="Name9" presStyleLbl="parChTrans1D2" presStyleIdx="0" presStyleCnt="8"/>
      <dgm:spPr/>
      <dgm:t>
        <a:bodyPr/>
        <a:lstStyle/>
        <a:p>
          <a:endParaRPr lang="es-MX"/>
        </a:p>
      </dgm:t>
    </dgm:pt>
    <dgm:pt modelId="{A2B85B75-7F30-4861-90B1-05CD3262058B}" type="pres">
      <dgm:prSet presAssocID="{FA758E13-0960-420A-AECE-E59B3D1CD979}" presName="connTx" presStyleLbl="parChTrans1D2" presStyleIdx="0" presStyleCnt="8"/>
      <dgm:spPr/>
      <dgm:t>
        <a:bodyPr/>
        <a:lstStyle/>
        <a:p>
          <a:endParaRPr lang="es-MX"/>
        </a:p>
      </dgm:t>
    </dgm:pt>
    <dgm:pt modelId="{53A0FF34-82F3-4ED1-A479-72C0133C126A}" type="pres">
      <dgm:prSet presAssocID="{8A564497-D6AE-4922-961D-672ED414103D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09910F9-7ECD-4441-A660-2C18383EDB2D}" type="pres">
      <dgm:prSet presAssocID="{67158CCB-0BB8-4473-9323-B2413892E7B0}" presName="Name9" presStyleLbl="parChTrans1D2" presStyleIdx="1" presStyleCnt="8"/>
      <dgm:spPr/>
      <dgm:t>
        <a:bodyPr/>
        <a:lstStyle/>
        <a:p>
          <a:endParaRPr lang="es-MX"/>
        </a:p>
      </dgm:t>
    </dgm:pt>
    <dgm:pt modelId="{CE004A48-63BC-4587-91FE-2C041B0AB3A3}" type="pres">
      <dgm:prSet presAssocID="{67158CCB-0BB8-4473-9323-B2413892E7B0}" presName="connTx" presStyleLbl="parChTrans1D2" presStyleIdx="1" presStyleCnt="8"/>
      <dgm:spPr/>
      <dgm:t>
        <a:bodyPr/>
        <a:lstStyle/>
        <a:p>
          <a:endParaRPr lang="es-MX"/>
        </a:p>
      </dgm:t>
    </dgm:pt>
    <dgm:pt modelId="{79DF8BBA-6809-4C54-883F-5C309FEDF576}" type="pres">
      <dgm:prSet presAssocID="{B8747EC3-6AD9-4E00-B321-9FDE80566BA1}" presName="node" presStyleLbl="node1" presStyleIdx="1" presStyleCnt="8" custScaleX="12062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3CF8393-F0CC-460F-862B-5BC31A3BB8ED}" type="pres">
      <dgm:prSet presAssocID="{652992ED-B480-4148-9553-94667B596E23}" presName="Name9" presStyleLbl="parChTrans1D2" presStyleIdx="2" presStyleCnt="8"/>
      <dgm:spPr/>
      <dgm:t>
        <a:bodyPr/>
        <a:lstStyle/>
        <a:p>
          <a:endParaRPr lang="es-MX"/>
        </a:p>
      </dgm:t>
    </dgm:pt>
    <dgm:pt modelId="{148392B0-9F09-4399-BA19-72A4E9BF1161}" type="pres">
      <dgm:prSet presAssocID="{652992ED-B480-4148-9553-94667B596E23}" presName="connTx" presStyleLbl="parChTrans1D2" presStyleIdx="2" presStyleCnt="8"/>
      <dgm:spPr/>
      <dgm:t>
        <a:bodyPr/>
        <a:lstStyle/>
        <a:p>
          <a:endParaRPr lang="es-MX"/>
        </a:p>
      </dgm:t>
    </dgm:pt>
    <dgm:pt modelId="{5A349938-0CDC-4310-A011-36B8050062CE}" type="pres">
      <dgm:prSet presAssocID="{EA77894D-BA66-4D77-8E2D-FB34D4D48AA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F9FF181-28EE-44A1-928C-B83C30948488}" type="pres">
      <dgm:prSet presAssocID="{6D6B1A76-D050-4507-A486-A52148E6480D}" presName="Name9" presStyleLbl="parChTrans1D2" presStyleIdx="3" presStyleCnt="8"/>
      <dgm:spPr/>
      <dgm:t>
        <a:bodyPr/>
        <a:lstStyle/>
        <a:p>
          <a:endParaRPr lang="es-MX"/>
        </a:p>
      </dgm:t>
    </dgm:pt>
    <dgm:pt modelId="{E1F4C8BF-D9AE-4F77-A699-F3433CEF210D}" type="pres">
      <dgm:prSet presAssocID="{6D6B1A76-D050-4507-A486-A52148E6480D}" presName="connTx" presStyleLbl="parChTrans1D2" presStyleIdx="3" presStyleCnt="8"/>
      <dgm:spPr/>
      <dgm:t>
        <a:bodyPr/>
        <a:lstStyle/>
        <a:p>
          <a:endParaRPr lang="es-MX"/>
        </a:p>
      </dgm:t>
    </dgm:pt>
    <dgm:pt modelId="{B8A56D2A-AF07-4726-B0B8-4E9DA4A49903}" type="pres">
      <dgm:prSet presAssocID="{CC09DD6B-F764-4500-AD6F-AE32E0B0400A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48217AE-4E3A-4EA1-BECE-86E48DA2ABB1}" type="pres">
      <dgm:prSet presAssocID="{B3F0B68F-CBB1-4347-A5D2-7B31F7080B82}" presName="Name9" presStyleLbl="parChTrans1D2" presStyleIdx="4" presStyleCnt="8"/>
      <dgm:spPr/>
      <dgm:t>
        <a:bodyPr/>
        <a:lstStyle/>
        <a:p>
          <a:endParaRPr lang="es-MX"/>
        </a:p>
      </dgm:t>
    </dgm:pt>
    <dgm:pt modelId="{B5CF9B85-58D0-4270-8B17-FA5804D397E6}" type="pres">
      <dgm:prSet presAssocID="{B3F0B68F-CBB1-4347-A5D2-7B31F7080B82}" presName="connTx" presStyleLbl="parChTrans1D2" presStyleIdx="4" presStyleCnt="8"/>
      <dgm:spPr/>
      <dgm:t>
        <a:bodyPr/>
        <a:lstStyle/>
        <a:p>
          <a:endParaRPr lang="es-MX"/>
        </a:p>
      </dgm:t>
    </dgm:pt>
    <dgm:pt modelId="{B594F433-5A7C-4966-AED4-C97617BE9FF8}" type="pres">
      <dgm:prSet presAssocID="{0C8E8B3A-ED76-4C82-8D48-0BF8E7119628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1B36C48-6F91-47C7-876A-9D10BD8C5193}" type="pres">
      <dgm:prSet presAssocID="{16A09B16-5349-491A-B358-B3D0E00C0BEE}" presName="Name9" presStyleLbl="parChTrans1D2" presStyleIdx="5" presStyleCnt="8"/>
      <dgm:spPr/>
      <dgm:t>
        <a:bodyPr/>
        <a:lstStyle/>
        <a:p>
          <a:endParaRPr lang="es-MX"/>
        </a:p>
      </dgm:t>
    </dgm:pt>
    <dgm:pt modelId="{B8BE0C72-FC7E-44CB-9AD1-0A045D81C897}" type="pres">
      <dgm:prSet presAssocID="{16A09B16-5349-491A-B358-B3D0E00C0BEE}" presName="connTx" presStyleLbl="parChTrans1D2" presStyleIdx="5" presStyleCnt="8"/>
      <dgm:spPr/>
      <dgm:t>
        <a:bodyPr/>
        <a:lstStyle/>
        <a:p>
          <a:endParaRPr lang="es-MX"/>
        </a:p>
      </dgm:t>
    </dgm:pt>
    <dgm:pt modelId="{C28B31DF-40A4-4FD5-90BC-A45BD2274258}" type="pres">
      <dgm:prSet presAssocID="{4C9929F3-3D49-44D0-B3B8-3CC6D2CBDB80}" presName="node" presStyleLbl="node1" presStyleIdx="5" presStyleCnt="8" custScaleX="13186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07D4AFD-42F1-454D-96B0-A2AD08020917}" type="pres">
      <dgm:prSet presAssocID="{9025940B-1FF0-475C-BA6B-EDA677E53D34}" presName="Name9" presStyleLbl="parChTrans1D2" presStyleIdx="6" presStyleCnt="8"/>
      <dgm:spPr/>
      <dgm:t>
        <a:bodyPr/>
        <a:lstStyle/>
        <a:p>
          <a:endParaRPr lang="es-MX"/>
        </a:p>
      </dgm:t>
    </dgm:pt>
    <dgm:pt modelId="{778A4C93-66C1-4FA9-A25B-4BF10B509318}" type="pres">
      <dgm:prSet presAssocID="{9025940B-1FF0-475C-BA6B-EDA677E53D34}" presName="connTx" presStyleLbl="parChTrans1D2" presStyleIdx="6" presStyleCnt="8"/>
      <dgm:spPr/>
      <dgm:t>
        <a:bodyPr/>
        <a:lstStyle/>
        <a:p>
          <a:endParaRPr lang="es-MX"/>
        </a:p>
      </dgm:t>
    </dgm:pt>
    <dgm:pt modelId="{5DEA9190-059C-469C-BA21-0F6009257CD8}" type="pres">
      <dgm:prSet presAssocID="{4C07049B-6B42-44D3-AE97-25BE1F542048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E408CC0-1529-434E-B789-83F8B0A2D9FC}" type="pres">
      <dgm:prSet presAssocID="{A7639C19-A5B0-49CA-B5A9-F81725E83DE0}" presName="Name9" presStyleLbl="parChTrans1D2" presStyleIdx="7" presStyleCnt="8"/>
      <dgm:spPr/>
      <dgm:t>
        <a:bodyPr/>
        <a:lstStyle/>
        <a:p>
          <a:endParaRPr lang="es-MX"/>
        </a:p>
      </dgm:t>
    </dgm:pt>
    <dgm:pt modelId="{3E4FE3B3-2876-47B4-98CB-E2DD6948FF20}" type="pres">
      <dgm:prSet presAssocID="{A7639C19-A5B0-49CA-B5A9-F81725E83DE0}" presName="connTx" presStyleLbl="parChTrans1D2" presStyleIdx="7" presStyleCnt="8"/>
      <dgm:spPr/>
      <dgm:t>
        <a:bodyPr/>
        <a:lstStyle/>
        <a:p>
          <a:endParaRPr lang="es-MX"/>
        </a:p>
      </dgm:t>
    </dgm:pt>
    <dgm:pt modelId="{CF4042F4-0847-4BE4-A5CE-81303958BB29}" type="pres">
      <dgm:prSet presAssocID="{D0470474-7561-4EF5-ABFC-3D6B401ED375}" presName="node" presStyleLbl="node1" presStyleIdx="7" presStyleCnt="8" custScaleX="13186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7280D99-B3DA-45EA-B8D0-992BA52C0C41}" type="presOf" srcId="{FA758E13-0960-420A-AECE-E59B3D1CD979}" destId="{A2B85B75-7F30-4861-90B1-05CD3262058B}" srcOrd="1" destOrd="0" presId="urn:microsoft.com/office/officeart/2005/8/layout/radial1"/>
    <dgm:cxn modelId="{03A95E23-47A6-4881-B8D8-734488EF88EE}" type="presOf" srcId="{0C8E8B3A-ED76-4C82-8D48-0BF8E7119628}" destId="{B594F433-5A7C-4966-AED4-C97617BE9FF8}" srcOrd="0" destOrd="0" presId="urn:microsoft.com/office/officeart/2005/8/layout/radial1"/>
    <dgm:cxn modelId="{1DEA4F2E-57B2-4400-85AB-7D4E561074D2}" srcId="{142C1CF4-1D56-4688-B041-0E39E967FA66}" destId="{CC09DD6B-F764-4500-AD6F-AE32E0B0400A}" srcOrd="3" destOrd="0" parTransId="{6D6B1A76-D050-4507-A486-A52148E6480D}" sibTransId="{003A5D45-28DA-46D5-A358-E8293D13FD79}"/>
    <dgm:cxn modelId="{D8B5030C-2626-43AF-BC73-0D9208D2FEB4}" type="presOf" srcId="{652992ED-B480-4148-9553-94667B596E23}" destId="{63CF8393-F0CC-460F-862B-5BC31A3BB8ED}" srcOrd="0" destOrd="0" presId="urn:microsoft.com/office/officeart/2005/8/layout/radial1"/>
    <dgm:cxn modelId="{227D6921-12DB-4395-9CFA-F811CA31E4B1}" type="presOf" srcId="{16A09B16-5349-491A-B358-B3D0E00C0BEE}" destId="{B8BE0C72-FC7E-44CB-9AD1-0A045D81C897}" srcOrd="1" destOrd="0" presId="urn:microsoft.com/office/officeart/2005/8/layout/radial1"/>
    <dgm:cxn modelId="{199D7297-DCDE-4772-A8EC-B5B1303462CC}" type="presOf" srcId="{67158CCB-0BB8-4473-9323-B2413892E7B0}" destId="{CE004A48-63BC-4587-91FE-2C041B0AB3A3}" srcOrd="1" destOrd="0" presId="urn:microsoft.com/office/officeart/2005/8/layout/radial1"/>
    <dgm:cxn modelId="{FE22E220-7045-486C-BB98-DD89290E0340}" srcId="{72747096-6DC3-44E7-89F9-EB9E5892594F}" destId="{142C1CF4-1D56-4688-B041-0E39E967FA66}" srcOrd="0" destOrd="0" parTransId="{1B18FEF1-78C7-45C8-BD2D-768439EFECF0}" sibTransId="{D934D1C3-D30B-4222-9B15-41731B530268}"/>
    <dgm:cxn modelId="{15F2FB3D-89FC-4C7B-9628-90F1D1E58BAB}" type="presOf" srcId="{72747096-6DC3-44E7-89F9-EB9E5892594F}" destId="{51F9D5FD-78FA-43F7-AB52-614A16641EAD}" srcOrd="0" destOrd="0" presId="urn:microsoft.com/office/officeart/2005/8/layout/radial1"/>
    <dgm:cxn modelId="{AA7B8CAA-C1D9-4B6E-94F7-D4483B8AF3AB}" srcId="{142C1CF4-1D56-4688-B041-0E39E967FA66}" destId="{4C07049B-6B42-44D3-AE97-25BE1F542048}" srcOrd="6" destOrd="0" parTransId="{9025940B-1FF0-475C-BA6B-EDA677E53D34}" sibTransId="{9207EFD6-B29C-43AA-8467-32887387234E}"/>
    <dgm:cxn modelId="{994F6CFD-C17C-47A0-9D58-E51EC5F418E0}" type="presOf" srcId="{A7639C19-A5B0-49CA-B5A9-F81725E83DE0}" destId="{3E4FE3B3-2876-47B4-98CB-E2DD6948FF20}" srcOrd="1" destOrd="0" presId="urn:microsoft.com/office/officeart/2005/8/layout/radial1"/>
    <dgm:cxn modelId="{CB5B81B2-2F69-408B-BC91-26D422E19DDD}" srcId="{142C1CF4-1D56-4688-B041-0E39E967FA66}" destId="{B8747EC3-6AD9-4E00-B321-9FDE80566BA1}" srcOrd="1" destOrd="0" parTransId="{67158CCB-0BB8-4473-9323-B2413892E7B0}" sibTransId="{F8D0267C-9677-4A02-B219-ECB9466AD290}"/>
    <dgm:cxn modelId="{867C2011-71F5-43AC-B9FE-59FD59C068C3}" type="presOf" srcId="{67158CCB-0BB8-4473-9323-B2413892E7B0}" destId="{F09910F9-7ECD-4441-A660-2C18383EDB2D}" srcOrd="0" destOrd="0" presId="urn:microsoft.com/office/officeart/2005/8/layout/radial1"/>
    <dgm:cxn modelId="{3281DE71-24AC-4C82-B286-B04ACD18C426}" type="presOf" srcId="{4C07049B-6B42-44D3-AE97-25BE1F542048}" destId="{5DEA9190-059C-469C-BA21-0F6009257CD8}" srcOrd="0" destOrd="0" presId="urn:microsoft.com/office/officeart/2005/8/layout/radial1"/>
    <dgm:cxn modelId="{30B102F6-A938-4962-8802-FF64E4C41715}" type="presOf" srcId="{6D6B1A76-D050-4507-A486-A52148E6480D}" destId="{4F9FF181-28EE-44A1-928C-B83C30948488}" srcOrd="0" destOrd="0" presId="urn:microsoft.com/office/officeart/2005/8/layout/radial1"/>
    <dgm:cxn modelId="{B5428247-AE1A-4A71-B324-603AC37B01EF}" srcId="{142C1CF4-1D56-4688-B041-0E39E967FA66}" destId="{0C8E8B3A-ED76-4C82-8D48-0BF8E7119628}" srcOrd="4" destOrd="0" parTransId="{B3F0B68F-CBB1-4347-A5D2-7B31F7080B82}" sibTransId="{06A4B7FA-EC34-4215-8BA7-BA4ABB92E2F4}"/>
    <dgm:cxn modelId="{4D097C47-6E79-4891-B7CF-F37D88953D2F}" type="presOf" srcId="{652992ED-B480-4148-9553-94667B596E23}" destId="{148392B0-9F09-4399-BA19-72A4E9BF1161}" srcOrd="1" destOrd="0" presId="urn:microsoft.com/office/officeart/2005/8/layout/radial1"/>
    <dgm:cxn modelId="{8EB08E8B-671C-4329-8955-053BCA48AF55}" type="presOf" srcId="{FA758E13-0960-420A-AECE-E59B3D1CD979}" destId="{D8A9D8F7-5D0E-4DA4-A32D-4BFD4B7F6745}" srcOrd="0" destOrd="0" presId="urn:microsoft.com/office/officeart/2005/8/layout/radial1"/>
    <dgm:cxn modelId="{6A51B537-C824-417F-9CB1-EFB40B579C17}" type="presOf" srcId="{B3F0B68F-CBB1-4347-A5D2-7B31F7080B82}" destId="{148217AE-4E3A-4EA1-BECE-86E48DA2ABB1}" srcOrd="0" destOrd="0" presId="urn:microsoft.com/office/officeart/2005/8/layout/radial1"/>
    <dgm:cxn modelId="{03A4EDFA-B1F2-4F4D-B2B8-A63E55DFDCC4}" type="presOf" srcId="{6D6B1A76-D050-4507-A486-A52148E6480D}" destId="{E1F4C8BF-D9AE-4F77-A699-F3433CEF210D}" srcOrd="1" destOrd="0" presId="urn:microsoft.com/office/officeart/2005/8/layout/radial1"/>
    <dgm:cxn modelId="{9EF8C6D4-04C6-4210-8904-E8866AAF4CFE}" type="presOf" srcId="{142C1CF4-1D56-4688-B041-0E39E967FA66}" destId="{362DBCEB-C3EE-4A3A-ADBE-84B6BD0BBB13}" srcOrd="0" destOrd="0" presId="urn:microsoft.com/office/officeart/2005/8/layout/radial1"/>
    <dgm:cxn modelId="{312D1539-AAF9-4ACF-B4D1-C474CA55803B}" type="presOf" srcId="{9025940B-1FF0-475C-BA6B-EDA677E53D34}" destId="{778A4C93-66C1-4FA9-A25B-4BF10B509318}" srcOrd="1" destOrd="0" presId="urn:microsoft.com/office/officeart/2005/8/layout/radial1"/>
    <dgm:cxn modelId="{1819FB3E-F47A-418E-A223-1AAD008E3363}" type="presOf" srcId="{4C9929F3-3D49-44D0-B3B8-3CC6D2CBDB80}" destId="{C28B31DF-40A4-4FD5-90BC-A45BD2274258}" srcOrd="0" destOrd="0" presId="urn:microsoft.com/office/officeart/2005/8/layout/radial1"/>
    <dgm:cxn modelId="{A5CED8A0-EB97-470C-8156-00DDAA993DB8}" type="presOf" srcId="{CC09DD6B-F764-4500-AD6F-AE32E0B0400A}" destId="{B8A56D2A-AF07-4726-B0B8-4E9DA4A49903}" srcOrd="0" destOrd="0" presId="urn:microsoft.com/office/officeart/2005/8/layout/radial1"/>
    <dgm:cxn modelId="{16965B9D-1000-4A45-96EA-5C78BD815915}" type="presOf" srcId="{8A564497-D6AE-4922-961D-672ED414103D}" destId="{53A0FF34-82F3-4ED1-A479-72C0133C126A}" srcOrd="0" destOrd="0" presId="urn:microsoft.com/office/officeart/2005/8/layout/radial1"/>
    <dgm:cxn modelId="{176D40B4-254D-444E-8468-E3D8040FBE23}" type="presOf" srcId="{B3F0B68F-CBB1-4347-A5D2-7B31F7080B82}" destId="{B5CF9B85-58D0-4270-8B17-FA5804D397E6}" srcOrd="1" destOrd="0" presId="urn:microsoft.com/office/officeart/2005/8/layout/radial1"/>
    <dgm:cxn modelId="{2EDFF55F-F41F-4D0C-89A6-5B9F9F64D01E}" srcId="{142C1CF4-1D56-4688-B041-0E39E967FA66}" destId="{EA77894D-BA66-4D77-8E2D-FB34D4D48AAA}" srcOrd="2" destOrd="0" parTransId="{652992ED-B480-4148-9553-94667B596E23}" sibTransId="{E7556865-4B85-4B7D-9942-C89AB9FAA5CA}"/>
    <dgm:cxn modelId="{E1DF02A2-7B2F-455E-802B-9127BADE78AB}" type="presOf" srcId="{16A09B16-5349-491A-B358-B3D0E00C0BEE}" destId="{A1B36C48-6F91-47C7-876A-9D10BD8C5193}" srcOrd="0" destOrd="0" presId="urn:microsoft.com/office/officeart/2005/8/layout/radial1"/>
    <dgm:cxn modelId="{788D352F-0E88-4D88-BF8E-4BCA14091CC1}" type="presOf" srcId="{EA77894D-BA66-4D77-8E2D-FB34D4D48AAA}" destId="{5A349938-0CDC-4310-A011-36B8050062CE}" srcOrd="0" destOrd="0" presId="urn:microsoft.com/office/officeart/2005/8/layout/radial1"/>
    <dgm:cxn modelId="{CCE6DC9C-C565-4423-AB7B-EE437F61E4A5}" srcId="{142C1CF4-1D56-4688-B041-0E39E967FA66}" destId="{4C9929F3-3D49-44D0-B3B8-3CC6D2CBDB80}" srcOrd="5" destOrd="0" parTransId="{16A09B16-5349-491A-B358-B3D0E00C0BEE}" sibTransId="{A5F8364D-C598-4B5B-9199-8D23A256F73B}"/>
    <dgm:cxn modelId="{DC3EE72A-8B5D-40F9-991F-5B0C9DB1A318}" type="presOf" srcId="{D0470474-7561-4EF5-ABFC-3D6B401ED375}" destId="{CF4042F4-0847-4BE4-A5CE-81303958BB29}" srcOrd="0" destOrd="0" presId="urn:microsoft.com/office/officeart/2005/8/layout/radial1"/>
    <dgm:cxn modelId="{B7E56FAF-E829-4488-AA56-03F4F36902DD}" type="presOf" srcId="{B8747EC3-6AD9-4E00-B321-9FDE80566BA1}" destId="{79DF8BBA-6809-4C54-883F-5C309FEDF576}" srcOrd="0" destOrd="0" presId="urn:microsoft.com/office/officeart/2005/8/layout/radial1"/>
    <dgm:cxn modelId="{BA5886DC-302A-467E-A6B7-A75B3C4EA622}" srcId="{142C1CF4-1D56-4688-B041-0E39E967FA66}" destId="{8A564497-D6AE-4922-961D-672ED414103D}" srcOrd="0" destOrd="0" parTransId="{FA758E13-0960-420A-AECE-E59B3D1CD979}" sibTransId="{A89019D5-5267-48C9-91E9-9692807BF811}"/>
    <dgm:cxn modelId="{2483B5EE-AC69-4F64-A3C1-95E77883BA92}" type="presOf" srcId="{A7639C19-A5B0-49CA-B5A9-F81725E83DE0}" destId="{AE408CC0-1529-434E-B789-83F8B0A2D9FC}" srcOrd="0" destOrd="0" presId="urn:microsoft.com/office/officeart/2005/8/layout/radial1"/>
    <dgm:cxn modelId="{130E6957-C36D-4D4F-BFAF-65750EC11C2E}" type="presOf" srcId="{9025940B-1FF0-475C-BA6B-EDA677E53D34}" destId="{207D4AFD-42F1-454D-96B0-A2AD08020917}" srcOrd="0" destOrd="0" presId="urn:microsoft.com/office/officeart/2005/8/layout/radial1"/>
    <dgm:cxn modelId="{C3E20786-F2D0-4664-9739-A1FA729DF508}" srcId="{142C1CF4-1D56-4688-B041-0E39E967FA66}" destId="{D0470474-7561-4EF5-ABFC-3D6B401ED375}" srcOrd="7" destOrd="0" parTransId="{A7639C19-A5B0-49CA-B5A9-F81725E83DE0}" sibTransId="{38B44CFA-460A-43AB-8068-4D1913C1B462}"/>
    <dgm:cxn modelId="{2EC1EB30-706B-4785-8E5C-7C2CA842320E}" type="presParOf" srcId="{51F9D5FD-78FA-43F7-AB52-614A16641EAD}" destId="{362DBCEB-C3EE-4A3A-ADBE-84B6BD0BBB13}" srcOrd="0" destOrd="0" presId="urn:microsoft.com/office/officeart/2005/8/layout/radial1"/>
    <dgm:cxn modelId="{396901C5-A38E-481D-BCB0-6D96A94898AC}" type="presParOf" srcId="{51F9D5FD-78FA-43F7-AB52-614A16641EAD}" destId="{D8A9D8F7-5D0E-4DA4-A32D-4BFD4B7F6745}" srcOrd="1" destOrd="0" presId="urn:microsoft.com/office/officeart/2005/8/layout/radial1"/>
    <dgm:cxn modelId="{6D911B9F-1D16-4A34-831E-11A54BF38EC4}" type="presParOf" srcId="{D8A9D8F7-5D0E-4DA4-A32D-4BFD4B7F6745}" destId="{A2B85B75-7F30-4861-90B1-05CD3262058B}" srcOrd="0" destOrd="0" presId="urn:microsoft.com/office/officeart/2005/8/layout/radial1"/>
    <dgm:cxn modelId="{6F550DDA-DC6A-406C-AF81-D61DE4B12252}" type="presParOf" srcId="{51F9D5FD-78FA-43F7-AB52-614A16641EAD}" destId="{53A0FF34-82F3-4ED1-A479-72C0133C126A}" srcOrd="2" destOrd="0" presId="urn:microsoft.com/office/officeart/2005/8/layout/radial1"/>
    <dgm:cxn modelId="{1FCAB0C0-D698-4FFF-96BC-4EEAAA6163FB}" type="presParOf" srcId="{51F9D5FD-78FA-43F7-AB52-614A16641EAD}" destId="{F09910F9-7ECD-4441-A660-2C18383EDB2D}" srcOrd="3" destOrd="0" presId="urn:microsoft.com/office/officeart/2005/8/layout/radial1"/>
    <dgm:cxn modelId="{57377FD3-4E85-42E7-BCE8-0CBD1B5FBB5A}" type="presParOf" srcId="{F09910F9-7ECD-4441-A660-2C18383EDB2D}" destId="{CE004A48-63BC-4587-91FE-2C041B0AB3A3}" srcOrd="0" destOrd="0" presId="urn:microsoft.com/office/officeart/2005/8/layout/radial1"/>
    <dgm:cxn modelId="{54906380-1E0B-4B33-BE4F-BF5513682EDC}" type="presParOf" srcId="{51F9D5FD-78FA-43F7-AB52-614A16641EAD}" destId="{79DF8BBA-6809-4C54-883F-5C309FEDF576}" srcOrd="4" destOrd="0" presId="urn:microsoft.com/office/officeart/2005/8/layout/radial1"/>
    <dgm:cxn modelId="{5DCA3239-5D83-4D58-BA78-C4DF92CD68AE}" type="presParOf" srcId="{51F9D5FD-78FA-43F7-AB52-614A16641EAD}" destId="{63CF8393-F0CC-460F-862B-5BC31A3BB8ED}" srcOrd="5" destOrd="0" presId="urn:microsoft.com/office/officeart/2005/8/layout/radial1"/>
    <dgm:cxn modelId="{9C068AC6-652F-44FF-91D8-823A48E75E3C}" type="presParOf" srcId="{63CF8393-F0CC-460F-862B-5BC31A3BB8ED}" destId="{148392B0-9F09-4399-BA19-72A4E9BF1161}" srcOrd="0" destOrd="0" presId="urn:microsoft.com/office/officeart/2005/8/layout/radial1"/>
    <dgm:cxn modelId="{57432AFA-0F02-4ED1-9337-C3C0439078BB}" type="presParOf" srcId="{51F9D5FD-78FA-43F7-AB52-614A16641EAD}" destId="{5A349938-0CDC-4310-A011-36B8050062CE}" srcOrd="6" destOrd="0" presId="urn:microsoft.com/office/officeart/2005/8/layout/radial1"/>
    <dgm:cxn modelId="{939276B0-5FCB-4098-AC75-56AC99FB0467}" type="presParOf" srcId="{51F9D5FD-78FA-43F7-AB52-614A16641EAD}" destId="{4F9FF181-28EE-44A1-928C-B83C30948488}" srcOrd="7" destOrd="0" presId="urn:microsoft.com/office/officeart/2005/8/layout/radial1"/>
    <dgm:cxn modelId="{9E008350-7FEB-46BD-8224-D25A7A1A969F}" type="presParOf" srcId="{4F9FF181-28EE-44A1-928C-B83C30948488}" destId="{E1F4C8BF-D9AE-4F77-A699-F3433CEF210D}" srcOrd="0" destOrd="0" presId="urn:microsoft.com/office/officeart/2005/8/layout/radial1"/>
    <dgm:cxn modelId="{B5A91EDD-BAE8-4E20-AEC3-C8FF8BDC9771}" type="presParOf" srcId="{51F9D5FD-78FA-43F7-AB52-614A16641EAD}" destId="{B8A56D2A-AF07-4726-B0B8-4E9DA4A49903}" srcOrd="8" destOrd="0" presId="urn:microsoft.com/office/officeart/2005/8/layout/radial1"/>
    <dgm:cxn modelId="{0786C444-CAAB-4C19-83E5-C0C744749FA0}" type="presParOf" srcId="{51F9D5FD-78FA-43F7-AB52-614A16641EAD}" destId="{148217AE-4E3A-4EA1-BECE-86E48DA2ABB1}" srcOrd="9" destOrd="0" presId="urn:microsoft.com/office/officeart/2005/8/layout/radial1"/>
    <dgm:cxn modelId="{644F85D2-97B1-4A3A-8EFC-4D46820C0E97}" type="presParOf" srcId="{148217AE-4E3A-4EA1-BECE-86E48DA2ABB1}" destId="{B5CF9B85-58D0-4270-8B17-FA5804D397E6}" srcOrd="0" destOrd="0" presId="urn:microsoft.com/office/officeart/2005/8/layout/radial1"/>
    <dgm:cxn modelId="{6911AFA4-7A48-4175-B4C8-3678A88DED9E}" type="presParOf" srcId="{51F9D5FD-78FA-43F7-AB52-614A16641EAD}" destId="{B594F433-5A7C-4966-AED4-C97617BE9FF8}" srcOrd="10" destOrd="0" presId="urn:microsoft.com/office/officeart/2005/8/layout/radial1"/>
    <dgm:cxn modelId="{4174F7DA-5CAA-46A2-969B-10D4EC89C5D6}" type="presParOf" srcId="{51F9D5FD-78FA-43F7-AB52-614A16641EAD}" destId="{A1B36C48-6F91-47C7-876A-9D10BD8C5193}" srcOrd="11" destOrd="0" presId="urn:microsoft.com/office/officeart/2005/8/layout/radial1"/>
    <dgm:cxn modelId="{B56E1058-0251-405B-B315-2F9E72A25447}" type="presParOf" srcId="{A1B36C48-6F91-47C7-876A-9D10BD8C5193}" destId="{B8BE0C72-FC7E-44CB-9AD1-0A045D81C897}" srcOrd="0" destOrd="0" presId="urn:microsoft.com/office/officeart/2005/8/layout/radial1"/>
    <dgm:cxn modelId="{838796BC-5193-4E3C-B25A-59A549B505B6}" type="presParOf" srcId="{51F9D5FD-78FA-43F7-AB52-614A16641EAD}" destId="{C28B31DF-40A4-4FD5-90BC-A45BD2274258}" srcOrd="12" destOrd="0" presId="urn:microsoft.com/office/officeart/2005/8/layout/radial1"/>
    <dgm:cxn modelId="{87016879-B7E4-477D-97D7-7C01A98E73C7}" type="presParOf" srcId="{51F9D5FD-78FA-43F7-AB52-614A16641EAD}" destId="{207D4AFD-42F1-454D-96B0-A2AD08020917}" srcOrd="13" destOrd="0" presId="urn:microsoft.com/office/officeart/2005/8/layout/radial1"/>
    <dgm:cxn modelId="{337ADDDD-BD64-412A-9047-02AFA29CF468}" type="presParOf" srcId="{207D4AFD-42F1-454D-96B0-A2AD08020917}" destId="{778A4C93-66C1-4FA9-A25B-4BF10B509318}" srcOrd="0" destOrd="0" presId="urn:microsoft.com/office/officeart/2005/8/layout/radial1"/>
    <dgm:cxn modelId="{E6381DA8-9122-45B7-B823-1351DF949FE3}" type="presParOf" srcId="{51F9D5FD-78FA-43F7-AB52-614A16641EAD}" destId="{5DEA9190-059C-469C-BA21-0F6009257CD8}" srcOrd="14" destOrd="0" presId="urn:microsoft.com/office/officeart/2005/8/layout/radial1"/>
    <dgm:cxn modelId="{FF78EE47-257A-416D-BE19-5976661A8EBC}" type="presParOf" srcId="{51F9D5FD-78FA-43F7-AB52-614A16641EAD}" destId="{AE408CC0-1529-434E-B789-83F8B0A2D9FC}" srcOrd="15" destOrd="0" presId="urn:microsoft.com/office/officeart/2005/8/layout/radial1"/>
    <dgm:cxn modelId="{41FB9405-ECB4-41AB-ACEA-A3D7F1054672}" type="presParOf" srcId="{AE408CC0-1529-434E-B789-83F8B0A2D9FC}" destId="{3E4FE3B3-2876-47B4-98CB-E2DD6948FF20}" srcOrd="0" destOrd="0" presId="urn:microsoft.com/office/officeart/2005/8/layout/radial1"/>
    <dgm:cxn modelId="{01BF08EC-2DE0-43B4-9D00-207DF6B8A93E}" type="presParOf" srcId="{51F9D5FD-78FA-43F7-AB52-614A16641EAD}" destId="{CF4042F4-0847-4BE4-A5CE-81303958BB29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EEB76A-513F-4AFC-B3E6-A86478B54ACD}">
      <dsp:nvSpPr>
        <dsp:cNvPr id="0" name=""/>
        <dsp:cNvSpPr/>
      </dsp:nvSpPr>
      <dsp:spPr>
        <a:xfrm>
          <a:off x="158270" y="0"/>
          <a:ext cx="8468435" cy="5328591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264ABE-04E6-4E05-B20B-45E502597182}">
      <dsp:nvSpPr>
        <dsp:cNvPr id="0" name=""/>
        <dsp:cNvSpPr/>
      </dsp:nvSpPr>
      <dsp:spPr>
        <a:xfrm>
          <a:off x="4289" y="1598577"/>
          <a:ext cx="2650935" cy="2131436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latin typeface="+mn-lt"/>
            </a:rPr>
            <a:t>Las Personas no consideran la posibilidad que algún desastre pueda ocurrir y afectarles, razón por la cual no se preparan</a:t>
          </a:r>
          <a:endParaRPr lang="es-MX" sz="1600" b="1" kern="1200" dirty="0">
            <a:latin typeface="+mn-lt"/>
          </a:endParaRPr>
        </a:p>
      </dsp:txBody>
      <dsp:txXfrm>
        <a:off x="108337" y="1702625"/>
        <a:ext cx="2442839" cy="1923340"/>
      </dsp:txXfrm>
    </dsp:sp>
    <dsp:sp modelId="{79839952-C873-4BED-A53A-A308ABCEFE5E}">
      <dsp:nvSpPr>
        <dsp:cNvPr id="0" name=""/>
        <dsp:cNvSpPr/>
      </dsp:nvSpPr>
      <dsp:spPr>
        <a:xfrm>
          <a:off x="3067020" y="1598577"/>
          <a:ext cx="2650935" cy="2131436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latin typeface="+mn-lt"/>
            </a:rPr>
            <a:t>El miedo y la confusión del momento no permiten que la persona tome la mejor decisión para actuar.</a:t>
          </a:r>
          <a:endParaRPr lang="es-MX" sz="1600" b="1" kern="1200" dirty="0">
            <a:latin typeface="+mn-lt"/>
          </a:endParaRPr>
        </a:p>
      </dsp:txBody>
      <dsp:txXfrm>
        <a:off x="3171068" y="1702625"/>
        <a:ext cx="2442839" cy="1923340"/>
      </dsp:txXfrm>
    </dsp:sp>
    <dsp:sp modelId="{C3AB4C8F-C14F-480A-A720-0888B655CA0B}">
      <dsp:nvSpPr>
        <dsp:cNvPr id="0" name=""/>
        <dsp:cNvSpPr/>
      </dsp:nvSpPr>
      <dsp:spPr>
        <a:xfrm>
          <a:off x="6129751" y="1598577"/>
          <a:ext cx="2650935" cy="2131436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solidFill>
                <a:schemeClr val="tx1"/>
              </a:solidFill>
              <a:latin typeface="+mn-lt"/>
            </a:rPr>
            <a:t>La visión de desorden y desequilibrio,</a:t>
          </a:r>
          <a:r>
            <a:rPr lang="es-MX" sz="1400" b="1" kern="1200" baseline="0" dirty="0" smtClean="0">
              <a:solidFill>
                <a:schemeClr val="tx1"/>
              </a:solidFill>
              <a:latin typeface="+mn-lt"/>
            </a:rPr>
            <a:t> </a:t>
          </a:r>
          <a:r>
            <a:rPr lang="es-MX" sz="1400" b="1" kern="1200" dirty="0" smtClean="0">
              <a:solidFill>
                <a:schemeClr val="tx1"/>
              </a:solidFill>
              <a:latin typeface="+mn-lt"/>
            </a:rPr>
            <a:t>aunada al desgaste emocional y físico pueden llevar a la persona a realizar acciones en su perjuicio, (ingerir agua contaminada o encender fuego sin haberse cerciorado de que no haya fugas de gas) , lo que puede llevar a un nuevo desastre</a:t>
          </a:r>
          <a:endParaRPr lang="es-MX" sz="1400" b="1" kern="1200" dirty="0">
            <a:solidFill>
              <a:schemeClr val="tx1"/>
            </a:solidFill>
            <a:latin typeface="+mn-lt"/>
          </a:endParaRPr>
        </a:p>
      </dsp:txBody>
      <dsp:txXfrm>
        <a:off x="6233799" y="1702625"/>
        <a:ext cx="2442839" cy="19233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2DBCEB-C3EE-4A3A-ADBE-84B6BD0BBB13}">
      <dsp:nvSpPr>
        <dsp:cNvPr id="0" name=""/>
        <dsp:cNvSpPr/>
      </dsp:nvSpPr>
      <dsp:spPr>
        <a:xfrm>
          <a:off x="3175946" y="1806781"/>
          <a:ext cx="1956019" cy="159949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Salud</a:t>
          </a:r>
          <a:endParaRPr lang="es-MX" sz="2000" kern="1200" dirty="0"/>
        </a:p>
      </dsp:txBody>
      <dsp:txXfrm>
        <a:off x="3462398" y="2041021"/>
        <a:ext cx="1383115" cy="1131013"/>
      </dsp:txXfrm>
    </dsp:sp>
    <dsp:sp modelId="{D8A9D8F7-5D0E-4DA4-A32D-4BFD4B7F6745}">
      <dsp:nvSpPr>
        <dsp:cNvPr id="0" name=""/>
        <dsp:cNvSpPr/>
      </dsp:nvSpPr>
      <dsp:spPr>
        <a:xfrm rot="16238877">
          <a:off x="3868995" y="1496626"/>
          <a:ext cx="594735" cy="25681"/>
        </a:xfrm>
        <a:custGeom>
          <a:avLst/>
          <a:gdLst/>
          <a:ahLst/>
          <a:cxnLst/>
          <a:rect l="0" t="0" r="0" b="0"/>
          <a:pathLst>
            <a:path>
              <a:moveTo>
                <a:pt x="0" y="12840"/>
              </a:moveTo>
              <a:lnTo>
                <a:pt x="594735" y="128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700" kern="1200"/>
        </a:p>
      </dsp:txBody>
      <dsp:txXfrm>
        <a:off x="4151494" y="1494598"/>
        <a:ext cx="29736" cy="29736"/>
      </dsp:txXfrm>
    </dsp:sp>
    <dsp:sp modelId="{53A0FF34-82F3-4ED1-A479-72C0133C126A}">
      <dsp:nvSpPr>
        <dsp:cNvPr id="0" name=""/>
        <dsp:cNvSpPr/>
      </dsp:nvSpPr>
      <dsp:spPr>
        <a:xfrm>
          <a:off x="3580585" y="20399"/>
          <a:ext cx="1191757" cy="119175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Atención médica</a:t>
          </a:r>
          <a:endParaRPr lang="es-MX" sz="1400" kern="1200" dirty="0"/>
        </a:p>
      </dsp:txBody>
      <dsp:txXfrm>
        <a:off x="3755114" y="194928"/>
        <a:ext cx="842699" cy="842699"/>
      </dsp:txXfrm>
    </dsp:sp>
    <dsp:sp modelId="{F09910F9-7ECD-4441-A660-2C18383EDB2D}">
      <dsp:nvSpPr>
        <dsp:cNvPr id="0" name=""/>
        <dsp:cNvSpPr/>
      </dsp:nvSpPr>
      <dsp:spPr>
        <a:xfrm rot="18972321">
          <a:off x="4720861" y="1816652"/>
          <a:ext cx="487062" cy="25681"/>
        </a:xfrm>
        <a:custGeom>
          <a:avLst/>
          <a:gdLst/>
          <a:ahLst/>
          <a:cxnLst/>
          <a:rect l="0" t="0" r="0" b="0"/>
          <a:pathLst>
            <a:path>
              <a:moveTo>
                <a:pt x="0" y="12840"/>
              </a:moveTo>
              <a:lnTo>
                <a:pt x="487062" y="128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700" kern="1200"/>
        </a:p>
      </dsp:txBody>
      <dsp:txXfrm>
        <a:off x="4952216" y="1817316"/>
        <a:ext cx="24353" cy="24353"/>
      </dsp:txXfrm>
    </dsp:sp>
    <dsp:sp modelId="{79DF8BBA-6809-4C54-883F-5C309FEDF576}">
      <dsp:nvSpPr>
        <dsp:cNvPr id="0" name=""/>
        <dsp:cNvSpPr/>
      </dsp:nvSpPr>
      <dsp:spPr>
        <a:xfrm>
          <a:off x="4891507" y="614317"/>
          <a:ext cx="1437605" cy="119175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Medicina preventiva</a:t>
          </a:r>
          <a:endParaRPr lang="es-MX" sz="1400" kern="1200" dirty="0"/>
        </a:p>
      </dsp:txBody>
      <dsp:txXfrm>
        <a:off x="5102039" y="788846"/>
        <a:ext cx="1016541" cy="842699"/>
      </dsp:txXfrm>
    </dsp:sp>
    <dsp:sp modelId="{63CF8393-F0CC-460F-862B-5BC31A3BB8ED}">
      <dsp:nvSpPr>
        <dsp:cNvPr id="0" name=""/>
        <dsp:cNvSpPr/>
      </dsp:nvSpPr>
      <dsp:spPr>
        <a:xfrm rot="62893">
          <a:off x="5131681" y="2615938"/>
          <a:ext cx="476807" cy="25681"/>
        </a:xfrm>
        <a:custGeom>
          <a:avLst/>
          <a:gdLst/>
          <a:ahLst/>
          <a:cxnLst/>
          <a:rect l="0" t="0" r="0" b="0"/>
          <a:pathLst>
            <a:path>
              <a:moveTo>
                <a:pt x="0" y="12840"/>
              </a:moveTo>
              <a:lnTo>
                <a:pt x="476807" y="128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700" kern="1200"/>
        </a:p>
      </dsp:txBody>
      <dsp:txXfrm>
        <a:off x="5358165" y="2616859"/>
        <a:ext cx="23840" cy="23840"/>
      </dsp:txXfrm>
    </dsp:sp>
    <dsp:sp modelId="{5A349938-0CDC-4310-A011-36B8050062CE}">
      <dsp:nvSpPr>
        <dsp:cNvPr id="0" name=""/>
        <dsp:cNvSpPr/>
      </dsp:nvSpPr>
      <dsp:spPr>
        <a:xfrm>
          <a:off x="5608349" y="2048163"/>
          <a:ext cx="1191757" cy="119175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COEPRIS</a:t>
          </a:r>
          <a:endParaRPr lang="es-MX" sz="1400" kern="1200" dirty="0"/>
        </a:p>
      </dsp:txBody>
      <dsp:txXfrm>
        <a:off x="5782878" y="2222692"/>
        <a:ext cx="842699" cy="842699"/>
      </dsp:txXfrm>
    </dsp:sp>
    <dsp:sp modelId="{4F9FF181-28EE-44A1-928C-B83C30948488}">
      <dsp:nvSpPr>
        <dsp:cNvPr id="0" name=""/>
        <dsp:cNvSpPr/>
      </dsp:nvSpPr>
      <dsp:spPr>
        <a:xfrm rot="2717619">
          <a:off x="4680343" y="3428435"/>
          <a:ext cx="599694" cy="25681"/>
        </a:xfrm>
        <a:custGeom>
          <a:avLst/>
          <a:gdLst/>
          <a:ahLst/>
          <a:cxnLst/>
          <a:rect l="0" t="0" r="0" b="0"/>
          <a:pathLst>
            <a:path>
              <a:moveTo>
                <a:pt x="0" y="12840"/>
              </a:moveTo>
              <a:lnTo>
                <a:pt x="599694" y="128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700" kern="1200"/>
        </a:p>
      </dsp:txBody>
      <dsp:txXfrm>
        <a:off x="4965198" y="3426283"/>
        <a:ext cx="29984" cy="29984"/>
      </dsp:txXfrm>
    </dsp:sp>
    <dsp:sp modelId="{B8A56D2A-AF07-4726-B0B8-4E9DA4A49903}">
      <dsp:nvSpPr>
        <dsp:cNvPr id="0" name=""/>
        <dsp:cNvSpPr/>
      </dsp:nvSpPr>
      <dsp:spPr>
        <a:xfrm>
          <a:off x="5014431" y="3482008"/>
          <a:ext cx="1191757" cy="119175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/>
            <a:t>Laboratorio</a:t>
          </a:r>
          <a:endParaRPr lang="es-MX" sz="1200" kern="1200" dirty="0"/>
        </a:p>
      </dsp:txBody>
      <dsp:txXfrm>
        <a:off x="5188960" y="3656537"/>
        <a:ext cx="842699" cy="842699"/>
      </dsp:txXfrm>
    </dsp:sp>
    <dsp:sp modelId="{148217AE-4E3A-4EA1-BECE-86E48DA2ABB1}">
      <dsp:nvSpPr>
        <dsp:cNvPr id="0" name=""/>
        <dsp:cNvSpPr/>
      </dsp:nvSpPr>
      <dsp:spPr>
        <a:xfrm rot="5362536">
          <a:off x="3831441" y="3728262"/>
          <a:ext cx="669759" cy="25681"/>
        </a:xfrm>
        <a:custGeom>
          <a:avLst/>
          <a:gdLst/>
          <a:ahLst/>
          <a:cxnLst/>
          <a:rect l="0" t="0" r="0" b="0"/>
          <a:pathLst>
            <a:path>
              <a:moveTo>
                <a:pt x="0" y="12840"/>
              </a:moveTo>
              <a:lnTo>
                <a:pt x="669759" y="128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700" kern="1200"/>
        </a:p>
      </dsp:txBody>
      <dsp:txXfrm>
        <a:off x="4149577" y="3724359"/>
        <a:ext cx="33487" cy="33487"/>
      </dsp:txXfrm>
    </dsp:sp>
    <dsp:sp modelId="{B594F433-5A7C-4966-AED4-C97617BE9FF8}">
      <dsp:nvSpPr>
        <dsp:cNvPr id="0" name=""/>
        <dsp:cNvSpPr/>
      </dsp:nvSpPr>
      <dsp:spPr>
        <a:xfrm>
          <a:off x="3580585" y="4075927"/>
          <a:ext cx="1191757" cy="1191757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Salud Mental</a:t>
          </a:r>
          <a:endParaRPr lang="es-MX" sz="1400" kern="1200" dirty="0"/>
        </a:p>
      </dsp:txBody>
      <dsp:txXfrm>
        <a:off x="3755114" y="4250456"/>
        <a:ext cx="842699" cy="842699"/>
      </dsp:txXfrm>
    </dsp:sp>
    <dsp:sp modelId="{A1B36C48-6F91-47C7-876A-9D10BD8C5193}">
      <dsp:nvSpPr>
        <dsp:cNvPr id="0" name=""/>
        <dsp:cNvSpPr/>
      </dsp:nvSpPr>
      <dsp:spPr>
        <a:xfrm rot="8028432">
          <a:off x="3128032" y="3403060"/>
          <a:ext cx="499136" cy="25681"/>
        </a:xfrm>
        <a:custGeom>
          <a:avLst/>
          <a:gdLst/>
          <a:ahLst/>
          <a:cxnLst/>
          <a:rect l="0" t="0" r="0" b="0"/>
          <a:pathLst>
            <a:path>
              <a:moveTo>
                <a:pt x="0" y="12840"/>
              </a:moveTo>
              <a:lnTo>
                <a:pt x="499136" y="128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700" kern="1200"/>
        </a:p>
      </dsp:txBody>
      <dsp:txXfrm rot="10800000">
        <a:off x="3365122" y="3403422"/>
        <a:ext cx="24956" cy="24956"/>
      </dsp:txXfrm>
    </dsp:sp>
    <dsp:sp modelId="{C28B31DF-40A4-4FD5-90BC-A45BD2274258}">
      <dsp:nvSpPr>
        <dsp:cNvPr id="0" name=""/>
        <dsp:cNvSpPr/>
      </dsp:nvSpPr>
      <dsp:spPr>
        <a:xfrm>
          <a:off x="1956845" y="3482008"/>
          <a:ext cx="1571546" cy="119175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Comunicación social</a:t>
          </a:r>
          <a:endParaRPr lang="es-MX" sz="1400" kern="1200" dirty="0"/>
        </a:p>
      </dsp:txBody>
      <dsp:txXfrm>
        <a:off x="2186993" y="3656537"/>
        <a:ext cx="1111250" cy="842699"/>
      </dsp:txXfrm>
    </dsp:sp>
    <dsp:sp modelId="{207D4AFD-42F1-454D-96B0-A2AD08020917}">
      <dsp:nvSpPr>
        <dsp:cNvPr id="0" name=""/>
        <dsp:cNvSpPr/>
      </dsp:nvSpPr>
      <dsp:spPr>
        <a:xfrm rot="10735695">
          <a:off x="2744437" y="2616017"/>
          <a:ext cx="431802" cy="25681"/>
        </a:xfrm>
        <a:custGeom>
          <a:avLst/>
          <a:gdLst/>
          <a:ahLst/>
          <a:cxnLst/>
          <a:rect l="0" t="0" r="0" b="0"/>
          <a:pathLst>
            <a:path>
              <a:moveTo>
                <a:pt x="0" y="12840"/>
              </a:moveTo>
              <a:lnTo>
                <a:pt x="431802" y="128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700" kern="1200"/>
        </a:p>
      </dsp:txBody>
      <dsp:txXfrm rot="10800000">
        <a:off x="2949543" y="2618063"/>
        <a:ext cx="21590" cy="21590"/>
      </dsp:txXfrm>
    </dsp:sp>
    <dsp:sp modelId="{5DEA9190-059C-469C-BA21-0F6009257CD8}">
      <dsp:nvSpPr>
        <dsp:cNvPr id="0" name=""/>
        <dsp:cNvSpPr/>
      </dsp:nvSpPr>
      <dsp:spPr>
        <a:xfrm>
          <a:off x="1552821" y="2048163"/>
          <a:ext cx="1191757" cy="119175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Vectores</a:t>
          </a:r>
          <a:endParaRPr lang="es-MX" sz="1400" kern="1200" dirty="0"/>
        </a:p>
      </dsp:txBody>
      <dsp:txXfrm>
        <a:off x="1727350" y="2222692"/>
        <a:ext cx="842699" cy="842699"/>
      </dsp:txXfrm>
    </dsp:sp>
    <dsp:sp modelId="{AE408CC0-1529-434E-B789-83F8B0A2D9FC}">
      <dsp:nvSpPr>
        <dsp:cNvPr id="0" name=""/>
        <dsp:cNvSpPr/>
      </dsp:nvSpPr>
      <dsp:spPr>
        <a:xfrm rot="13481627">
          <a:off x="3157544" y="1823766"/>
          <a:ext cx="436435" cy="25681"/>
        </a:xfrm>
        <a:custGeom>
          <a:avLst/>
          <a:gdLst/>
          <a:ahLst/>
          <a:cxnLst/>
          <a:rect l="0" t="0" r="0" b="0"/>
          <a:pathLst>
            <a:path>
              <a:moveTo>
                <a:pt x="0" y="12840"/>
              </a:moveTo>
              <a:lnTo>
                <a:pt x="436435" y="128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700" kern="1200"/>
        </a:p>
      </dsp:txBody>
      <dsp:txXfrm rot="10800000">
        <a:off x="3364850" y="1825696"/>
        <a:ext cx="21821" cy="21821"/>
      </dsp:txXfrm>
    </dsp:sp>
    <dsp:sp modelId="{CF4042F4-0847-4BE4-A5CE-81303958BB29}">
      <dsp:nvSpPr>
        <dsp:cNvPr id="0" name=""/>
        <dsp:cNvSpPr/>
      </dsp:nvSpPr>
      <dsp:spPr>
        <a:xfrm>
          <a:off x="1956845" y="614317"/>
          <a:ext cx="1571546" cy="119175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Epidemiología</a:t>
          </a:r>
          <a:endParaRPr lang="es-MX" sz="1400" kern="1200" dirty="0"/>
        </a:p>
      </dsp:txBody>
      <dsp:txXfrm>
        <a:off x="2186993" y="788846"/>
        <a:ext cx="1111250" cy="8426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69989-4CF6-4EEE-980C-75EFB94C4787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F70DD-1B54-4AC4-B3C2-ADC21A7D368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89390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altLang="es-ES" smtClean="0">
              <a:latin typeface="Arial" charset="0"/>
            </a:endParaRPr>
          </a:p>
        </p:txBody>
      </p:sp>
      <p:sp>
        <p:nvSpPr>
          <p:cNvPr id="922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28165" indent="-28006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20254" indent="-224051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68356" indent="-224051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16458" indent="-224051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64559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12661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60763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8865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B35B660D-3A55-4CD8-82F3-A24BED419A28}" type="slidenum">
              <a:rPr lang="es-ES" altLang="es-MX"/>
              <a:pPr/>
              <a:t>2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296734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altLang="es-ES" smtClean="0">
              <a:latin typeface="Arial" charset="0"/>
            </a:endParaRPr>
          </a:p>
        </p:txBody>
      </p:sp>
      <p:sp>
        <p:nvSpPr>
          <p:cNvPr id="1126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28165" indent="-28006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20254" indent="-224051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68356" indent="-224051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16458" indent="-224051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64559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12661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60763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8865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6BFF2E7C-9538-4FAB-91D4-C538AA29D81B}" type="slidenum">
              <a:rPr lang="es-ES" altLang="es-MX"/>
              <a:pPr/>
              <a:t>3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2256781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altLang="es-MX" smtClean="0"/>
          </a:p>
        </p:txBody>
      </p:sp>
    </p:spTree>
    <p:extLst>
      <p:ext uri="{BB962C8B-B14F-4D97-AF65-F5344CB8AC3E}">
        <p14:creationId xmlns:p14="http://schemas.microsoft.com/office/powerpoint/2010/main" val="1799164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altLang="es-ES" smtClean="0">
              <a:latin typeface="Arial" charset="0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28165" indent="-28006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20254" indent="-224051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68356" indent="-224051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16458" indent="-224051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64559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12661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60763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8865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17DD571-1356-4412-A05D-27C711C1C0CF}" type="slidenum">
              <a:rPr lang="es-ES" altLang="es-MX"/>
              <a:pPr/>
              <a:t>6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886383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28165" indent="-280064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20254" indent="-224051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68356" indent="-224051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16458" indent="-224051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64559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12661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60763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8865" indent="-22405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F62078AF-E6A8-4812-B8BB-94575C15DB26}" type="slidenum">
              <a:rPr lang="es-ES" altLang="es-ES">
                <a:latin typeface="Arial" charset="0"/>
              </a:rPr>
              <a:pPr/>
              <a:t>8</a:t>
            </a:fld>
            <a:endParaRPr lang="es-ES" altLang="es-ES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587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altLang="es-MX" smtClean="0">
              <a:ea typeface="ＭＳ Ｐゴシック" pitchFamily="34" charset="-128"/>
            </a:endParaRPr>
          </a:p>
        </p:txBody>
      </p:sp>
      <p:sp>
        <p:nvSpPr>
          <p:cNvPr id="15364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29057" indent="-280406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21626" indent="-224325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70276" indent="-224325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18927" indent="-224325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8330571-3AD5-4363-A38C-86D2742788CF}" type="slidenum">
              <a:rPr lang="es-MX" altLang="es-MX">
                <a:latin typeface="Calibri" pitchFamily="34" charset="0"/>
              </a:rPr>
              <a:pPr/>
              <a:t>17</a:t>
            </a:fld>
            <a:endParaRPr lang="es-MX" altLang="es-MX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458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0EED1-4E36-4B0C-8920-2F1D669C1BEC}" type="slidenum">
              <a:rPr lang="es-MX" smtClean="0"/>
              <a:t>22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1192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3656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9565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88994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5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737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2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32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82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C6AE4-2D4E-4A49-A338-C62EFF028276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A7579-5FAB-4D94-8EB8-A2CBA57B405A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2898089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24493-97E9-4290-8831-1899706DA744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481090-6C95-431B-91F4-3DBD6473EBEC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38804954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3B7B8-AAA3-415F-9E45-7C1991A89B83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EC4FD-F90E-4D67-9E45-AA461D9D15D3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2093119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53083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71588-C876-43E6-A22C-292DD32866CF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26067-89B9-4667-A2F6-D41F76993EF0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6056217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07EFB-5922-4008-A2A1-5F1DCFDFE83E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F34A2-67AF-44D7-B823-938E751ED087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40795858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389CC-6190-4044-B8B8-732FC6F9C514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A2EC9-08BC-4CDE-AA4C-C54B0533B914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7810964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56B26-E4E0-45BA-AC7C-EB15CE79B090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6F9DA-5EFA-4143-9AEA-5D916FA9A38B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16331524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698F5-C1DB-4CA8-A330-D4102E6A5855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D5406-202B-4DD3-AAE7-A8B018E4EB2A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30497146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ED64D-2E95-4E15-A81A-D9A730DAC5AC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1EE9C-93D6-43D7-93FE-D11F916FF552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21049036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49AB3-61B9-40D2-A32F-A2F72DB6E5D0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E17E2-1E80-44F6-ADB7-ACBDC21E9684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26852109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978C1-F4CE-4754-ABAD-E84124041343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4BF2E9-77B8-45F3-99A9-1D55675F283C}" type="slidenum">
              <a:rPr lang="es-ES" altLang="es-MX"/>
              <a:pPr/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14966689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80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07280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5714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96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70834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26561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70234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85509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44E9-A2D0-44B4-8D4F-BD959E55DAC9}" type="datetimeFigureOut">
              <a:rPr lang="es-MX" smtClean="0"/>
              <a:t>11/12/2018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DE7E9-848B-4B49-B2A6-B455C3021AE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3288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5" r:id="rId15"/>
    <p:sldLayoutId id="214748367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MX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MX" smtClean="0"/>
              <a:t>Haga clic para modificar el estilo de texto del patrón</a:t>
            </a:r>
          </a:p>
          <a:p>
            <a:pPr lvl="1"/>
            <a:r>
              <a:rPr lang="es-ES" altLang="es-MX" smtClean="0"/>
              <a:t>Segundo nivel</a:t>
            </a:r>
          </a:p>
          <a:p>
            <a:pPr lvl="2"/>
            <a:r>
              <a:rPr lang="es-ES" altLang="es-MX" smtClean="0"/>
              <a:t>Tercer nivel</a:t>
            </a:r>
          </a:p>
          <a:p>
            <a:pPr lvl="3"/>
            <a:r>
              <a:rPr lang="es-ES" altLang="es-MX" smtClean="0"/>
              <a:t>Cuarto nivel</a:t>
            </a:r>
          </a:p>
          <a:p>
            <a:pPr lvl="4"/>
            <a:r>
              <a:rPr lang="es-ES" altLang="es-MX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27AB8A-AB3F-499C-A342-7D8A5BDCBB33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4ED7B86-B00F-44DD-A764-692300FFED9C}" type="slidenum">
              <a:rPr lang="es-ES" altLang="es-MX"/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94919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10 CuadroTexto"/>
          <p:cNvSpPr txBox="1">
            <a:spLocks noChangeArrowheads="1"/>
          </p:cNvSpPr>
          <p:nvPr/>
        </p:nvSpPr>
        <p:spPr bwMode="auto">
          <a:xfrm>
            <a:off x="539625" y="620688"/>
            <a:ext cx="84248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s-MX" sz="28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Programa de Acción Especifico de Atención de Urgencias Epidemiológicas y Desastres</a:t>
            </a:r>
          </a:p>
        </p:txBody>
      </p:sp>
      <p:grpSp>
        <p:nvGrpSpPr>
          <p:cNvPr id="7172" name="15 Grupo"/>
          <p:cNvGrpSpPr>
            <a:grpSpLocks/>
          </p:cNvGrpSpPr>
          <p:nvPr/>
        </p:nvGrpSpPr>
        <p:grpSpPr bwMode="auto">
          <a:xfrm>
            <a:off x="2466181" y="1868582"/>
            <a:ext cx="4211637" cy="3336925"/>
            <a:chOff x="5308658" y="2040486"/>
            <a:chExt cx="3786214" cy="3833566"/>
          </a:xfrm>
        </p:grpSpPr>
        <p:pic>
          <p:nvPicPr>
            <p:cNvPr id="7174" name="Picture 3" descr="C:\Mis documentos\Mis imágenes\fire_starter.b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8658" y="2040486"/>
              <a:ext cx="1360667" cy="1317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5" name="Picture 4" descr="C:\Mis documentos\Mis imágenes\borde de huracan2003.bmp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9456" y="2040486"/>
              <a:ext cx="1394200" cy="1341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6" name="Picture 5" descr="C:\CENAPRED\col3.T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8658" y="3360936"/>
              <a:ext cx="1390247" cy="127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7" name="Picture 6" descr="C:\CENAPRED\incsemar1.gi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8658" y="4616607"/>
              <a:ext cx="1390247" cy="1257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7" descr="C:\CENAPRED\sismx85e.gi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0763" y="4612361"/>
              <a:ext cx="1368822" cy="1261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9" name="Picture 8" descr="C:\CENAPRED\ecolog1.gi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9585" y="2040486"/>
              <a:ext cx="1035287" cy="1317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0" name="Picture 9" descr="C:\CENAPRED\pop11j7b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9585" y="3358270"/>
              <a:ext cx="1035287" cy="1317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1" name="Picture 10" descr="C:\CENAPRED\gert1.TIF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3663" y="4596201"/>
              <a:ext cx="1041209" cy="1277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2" name="Picture 11" descr="C:\CENAPRED\mitch3d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2621" y="3358270"/>
              <a:ext cx="1376965" cy="1255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22" name="16 Rectángulo"/>
          <p:cNvSpPr>
            <a:spLocks noChangeArrowheads="1"/>
          </p:cNvSpPr>
          <p:nvPr/>
        </p:nvSpPr>
        <p:spPr bwMode="auto">
          <a:xfrm>
            <a:off x="612402" y="5243339"/>
            <a:ext cx="79200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s-MX" sz="4800" b="1" i="1" dirty="0">
                <a:solidFill>
                  <a:schemeClr val="accent3">
                    <a:lumMod val="50000"/>
                  </a:schemeClr>
                </a:solidFill>
                <a:latin typeface="+mn-lt"/>
                <a:cs typeface="Times New Roman" pitchFamily="18" charset="0"/>
              </a:rPr>
              <a:t>Atención de Emergencias en Salud</a:t>
            </a:r>
          </a:p>
        </p:txBody>
      </p:sp>
      <p:pic>
        <p:nvPicPr>
          <p:cNvPr id="15" name="14 Imagen" descr="C:\Users\Dra. Aracely\Pictures\LONAS\Servicios de Salud .pn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96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11 Grupo"/>
          <p:cNvGrpSpPr>
            <a:grpSpLocks/>
          </p:cNvGrpSpPr>
          <p:nvPr/>
        </p:nvGrpSpPr>
        <p:grpSpPr bwMode="auto">
          <a:xfrm>
            <a:off x="899592" y="908720"/>
            <a:ext cx="2555875" cy="3667125"/>
            <a:chOff x="539552" y="1196752"/>
            <a:chExt cx="2555875" cy="4032448"/>
          </a:xfrm>
        </p:grpSpPr>
        <p:pic>
          <p:nvPicPr>
            <p:cNvPr id="1435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196752"/>
              <a:ext cx="2555875" cy="3168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4221088"/>
              <a:ext cx="1296144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7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58" t="9396" r="76462" b="15198"/>
            <a:stretch>
              <a:fillRect/>
            </a:stretch>
          </p:blipFill>
          <p:spPr bwMode="auto">
            <a:xfrm>
              <a:off x="1835696" y="4221088"/>
              <a:ext cx="1224136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3635896" y="1052736"/>
            <a:ext cx="5400600" cy="3195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>
                <a:solidFill>
                  <a:srgbClr val="002060"/>
                </a:solidFill>
                <a:latin typeface="+mn-lt"/>
              </a:rPr>
              <a:t>El Programa establece que los servicios de salud, identifiquen y atiendan con oportunidad a la población afectada por cualquier emergencia en salud, aplicando las actividades de atención médica, y de prevención y control de enfermedades y riesgos a la salud</a:t>
            </a:r>
            <a:r>
              <a:rPr lang="es-MX" sz="2000" b="1" dirty="0" smtClean="0">
                <a:solidFill>
                  <a:srgbClr val="002060"/>
                </a:solidFill>
                <a:latin typeface="+mn-lt"/>
              </a:rPr>
              <a:t>.</a:t>
            </a:r>
          </a:p>
          <a:p>
            <a:pPr algn="just" eaLnBrk="1" fontAlgn="auto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MX" sz="2000" b="1" dirty="0">
              <a:solidFill>
                <a:srgbClr val="002060"/>
              </a:solidFill>
            </a:endParaRPr>
          </a:p>
          <a:p>
            <a:pPr algn="just" eaLnBrk="1" fontAlgn="auto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MX" sz="2000" b="1" dirty="0">
              <a:solidFill>
                <a:srgbClr val="002060"/>
              </a:solidFill>
              <a:latin typeface="+mn-lt"/>
            </a:endParaRPr>
          </a:p>
          <a:p>
            <a:pPr algn="just" eaLnBrk="1" fontAlgn="auto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>
                <a:solidFill>
                  <a:srgbClr val="002060"/>
                </a:solidFill>
                <a:latin typeface="+mn-lt"/>
              </a:rPr>
              <a:t> </a:t>
            </a:r>
          </a:p>
          <a:p>
            <a:pPr algn="just" eaLnBrk="1" fontAlgn="auto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>
                <a:solidFill>
                  <a:srgbClr val="002060"/>
                </a:solidFill>
                <a:latin typeface="+mn-lt"/>
              </a:rPr>
              <a:t>Esta intervención estará basada en las siguientes características:</a:t>
            </a:r>
            <a:endParaRPr lang="es-ES" sz="2000" b="1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11" name="10 Tabla"/>
          <p:cNvGraphicFramePr>
            <a:graphicFrameLocks noGrp="1"/>
          </p:cNvGraphicFramePr>
          <p:nvPr/>
        </p:nvGraphicFramePr>
        <p:xfrm>
          <a:off x="684213" y="4941888"/>
          <a:ext cx="8064500" cy="162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3353"/>
                <a:gridCol w="2811796"/>
                <a:gridCol w="2769351"/>
              </a:tblGrid>
              <a:tr h="3827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600" b="1" dirty="0">
                          <a:latin typeface="Arial"/>
                          <a:ea typeface="Times New Roman"/>
                          <a:cs typeface="Times New Roman"/>
                        </a:rPr>
                        <a:t>Anticipada</a:t>
                      </a:r>
                      <a:endParaRPr lang="es-MX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7" marR="68577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600" b="1" dirty="0">
                          <a:latin typeface="Arial"/>
                          <a:ea typeface="Times New Roman"/>
                          <a:cs typeface="Times New Roman"/>
                        </a:rPr>
                        <a:t>Inmediata</a:t>
                      </a:r>
                      <a:endParaRPr lang="es-MX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7" marR="68577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600" b="1" dirty="0">
                          <a:latin typeface="Arial"/>
                          <a:ea typeface="Times New Roman"/>
                          <a:cs typeface="Times New Roman"/>
                        </a:rPr>
                        <a:t>Eficaz</a:t>
                      </a:r>
                      <a:endParaRPr lang="es-MX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7" marR="68577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242861">
                <a:tc>
                  <a:txBody>
                    <a:bodyPr/>
                    <a:lstStyle/>
                    <a:p>
                      <a:pPr marL="180975" indent="-180975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Identificación</a:t>
                      </a:r>
                      <a:r>
                        <a:rPr lang="es-MX" sz="1400" b="1" baseline="0" dirty="0" smtClean="0">
                          <a:latin typeface="Arial"/>
                          <a:ea typeface="Times New Roman"/>
                          <a:cs typeface="Times New Roman"/>
                        </a:rPr>
                        <a:t> de</a:t>
                      </a: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MX" sz="1400" b="1" dirty="0">
                          <a:latin typeface="Arial"/>
                          <a:ea typeface="Times New Roman"/>
                          <a:cs typeface="Times New Roman"/>
                        </a:rPr>
                        <a:t>áreas y/o factores de </a:t>
                      </a: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riesgo</a:t>
                      </a:r>
                    </a:p>
                    <a:p>
                      <a:pPr marL="180975" indent="-180975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es-MX" sz="1400" b="1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180975" indent="-180975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Alerta</a:t>
                      </a:r>
                      <a:r>
                        <a:rPr lang="es-MX" sz="1400" b="1" baseline="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temprana</a:t>
                      </a:r>
                      <a:endParaRPr lang="es-MX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7" marR="6857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Respuesta </a:t>
                      </a:r>
                      <a:r>
                        <a:rPr lang="es-MX" sz="1400" b="1" dirty="0">
                          <a:latin typeface="Arial"/>
                          <a:ea typeface="Times New Roman"/>
                          <a:cs typeface="Times New Roman"/>
                        </a:rPr>
                        <a:t>rápida a la </a:t>
                      </a: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población</a:t>
                      </a:r>
                      <a:r>
                        <a:rPr lang="es-MX" sz="1400" b="1" baseline="0" dirty="0" smtClean="0">
                          <a:latin typeface="Arial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personal</a:t>
                      </a:r>
                      <a:r>
                        <a:rPr lang="es-MX" sz="1400" b="1" dirty="0">
                          <a:latin typeface="Arial"/>
                          <a:ea typeface="Times New Roman"/>
                          <a:cs typeface="Times New Roman"/>
                        </a:rPr>
                        <a:t>, equipos e </a:t>
                      </a: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insumos)</a:t>
                      </a:r>
                      <a:endParaRPr lang="es-MX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7" marR="68577" marT="0" marB="0" anchor="ctr"/>
                </a:tc>
                <a:tc>
                  <a:txBody>
                    <a:bodyPr/>
                    <a:lstStyle/>
                    <a:p>
                      <a:pPr marL="180975" indent="-180975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Acciones </a:t>
                      </a:r>
                      <a:r>
                        <a:rPr lang="es-MX" sz="1400" b="1" dirty="0">
                          <a:latin typeface="Arial"/>
                          <a:ea typeface="Times New Roman"/>
                          <a:cs typeface="Times New Roman"/>
                        </a:rPr>
                        <a:t>preventivas </a:t>
                      </a: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y de </a:t>
                      </a:r>
                      <a:r>
                        <a:rPr lang="es-MX" sz="1400" b="1" dirty="0">
                          <a:latin typeface="Arial"/>
                          <a:ea typeface="Times New Roman"/>
                          <a:cs typeface="Times New Roman"/>
                        </a:rPr>
                        <a:t>control de enfermedades, </a:t>
                      </a: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que limiten los </a:t>
                      </a:r>
                      <a:r>
                        <a:rPr lang="es-MX" sz="1400" b="1" dirty="0">
                          <a:latin typeface="Arial"/>
                          <a:ea typeface="Times New Roman"/>
                          <a:cs typeface="Times New Roman"/>
                        </a:rPr>
                        <a:t>daños y riesgos a la </a:t>
                      </a:r>
                      <a:r>
                        <a:rPr lang="es-MX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salud en la población.</a:t>
                      </a:r>
                    </a:p>
                  </a:txBody>
                  <a:tcPr marL="68577" marR="68577" marT="0" marB="0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12" name="11 Imagen" descr="C:\Users\Dra. Aracely\Pictures\LONAS\Servicios de Salud 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782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86"/>
          <p:cNvSpPr txBox="1"/>
          <p:nvPr/>
        </p:nvSpPr>
        <p:spPr>
          <a:xfrm>
            <a:off x="5004048" y="269581"/>
            <a:ext cx="3893100" cy="615553"/>
          </a:xfrm>
          <a:prstGeom prst="rect">
            <a:avLst/>
          </a:prstGeom>
          <a:ln w="28575">
            <a:solidFill>
              <a:srgbClr val="92D050"/>
            </a:solidFill>
          </a:ln>
        </p:spPr>
        <p:txBody>
          <a:bodyPr vert="horz" lIns="91440" tIns="45720" rIns="91440" bIns="45720" rtlCol="0" anchor="b">
            <a:normAutofit fontScale="97500"/>
          </a:bodyPr>
          <a:lstStyle>
            <a:defPPr>
              <a:defRPr lang="es-MX"/>
            </a:defPPr>
            <a:lvl1pPr>
              <a:lnSpc>
                <a:spcPct val="85000"/>
              </a:lnSpc>
              <a:spcBef>
                <a:spcPct val="0"/>
              </a:spcBef>
              <a:defRPr sz="4000" spc="-5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+mj-ea"/>
                <a:cs typeface="+mj-cs"/>
              </a:defRPr>
            </a:lvl1pPr>
          </a:lstStyle>
          <a:p>
            <a:r>
              <a:rPr lang="es-MX" dirty="0" smtClean="0"/>
              <a:t>Fase de Preparación</a:t>
            </a:r>
            <a:endParaRPr lang="es-MX" dirty="0"/>
          </a:p>
        </p:txBody>
      </p:sp>
      <p:pic>
        <p:nvPicPr>
          <p:cNvPr id="9" name="8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3 Rectángulo"/>
          <p:cNvSpPr/>
          <p:nvPr/>
        </p:nvSpPr>
        <p:spPr>
          <a:xfrm>
            <a:off x="183965" y="992917"/>
            <a:ext cx="87896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0" i="0" u="none" strike="noStrike" baseline="0" dirty="0" smtClean="0">
                <a:solidFill>
                  <a:srgbClr val="C10000"/>
                </a:solidFill>
                <a:latin typeface="SoberanaTexto-Regular"/>
              </a:rPr>
              <a:t>Objetivo:</a:t>
            </a:r>
          </a:p>
          <a:p>
            <a:pPr algn="ctr"/>
            <a:r>
              <a:rPr lang="es-MX" sz="2000" b="1" i="0" u="none" strike="noStrike" baseline="0" dirty="0" smtClean="0">
                <a:solidFill>
                  <a:srgbClr val="0070C0"/>
                </a:solidFill>
                <a:latin typeface="SoberanaTexto-Regular"/>
              </a:rPr>
              <a:t>Establecer la organización y coordinación necesaria que garanticen los recursos y equipos para la atención de la población afectada o con riesgos a la salud ante un desastre.</a:t>
            </a:r>
          </a:p>
          <a:p>
            <a:pPr algn="ctr"/>
            <a:endParaRPr lang="es-MX" sz="2000" b="1" i="0" u="none" strike="noStrike" baseline="0" dirty="0" smtClean="0">
              <a:solidFill>
                <a:srgbClr val="0070C0"/>
              </a:solidFill>
              <a:latin typeface="SoberanaTexto-Regular"/>
            </a:endParaRPr>
          </a:p>
          <a:p>
            <a:r>
              <a:rPr lang="es-MX" sz="2400" b="1" i="0" u="none" strike="noStrike" baseline="0" dirty="0" smtClean="0">
                <a:solidFill>
                  <a:srgbClr val="C10000"/>
                </a:solidFill>
                <a:latin typeface="SoberanaTexto-Bold"/>
              </a:rPr>
              <a:t>Procedimientos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0" i="0" u="none" strike="noStrike" baseline="0" dirty="0" smtClean="0">
                <a:solidFill>
                  <a:srgbClr val="595959"/>
                </a:solidFill>
                <a:latin typeface="SoberanaTexto-Regular"/>
              </a:rPr>
              <a:t>Participación en los Comités nacional, </a:t>
            </a:r>
            <a:r>
              <a:rPr lang="es-MX" sz="2000" b="1" i="1" u="sng" strike="noStrike" baseline="0" dirty="0" smtClean="0">
                <a:solidFill>
                  <a:srgbClr val="595959"/>
                </a:solidFill>
                <a:latin typeface="SoberanaTexto-Regular"/>
              </a:rPr>
              <a:t>estatal o municipal</a:t>
            </a:r>
            <a:r>
              <a:rPr lang="es-MX" sz="2000" b="0" i="0" u="none" strike="noStrike" baseline="0" dirty="0" smtClean="0">
                <a:solidFill>
                  <a:srgbClr val="595959"/>
                </a:solidFill>
                <a:latin typeface="SoberanaTexto-Regular"/>
              </a:rPr>
              <a:t> de protección civil.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0" i="0" u="none" strike="noStrike" baseline="0" dirty="0" smtClean="0">
                <a:solidFill>
                  <a:srgbClr val="595959"/>
                </a:solidFill>
                <a:latin typeface="SoberanaTexto-Regular"/>
              </a:rPr>
              <a:t>Comités nacional, estatal y jurisdiccional para la Seguridad en Salud.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0" i="0" u="none" strike="noStrike" baseline="0" dirty="0" smtClean="0">
                <a:solidFill>
                  <a:srgbClr val="595959"/>
                </a:solidFill>
                <a:latin typeface="SoberanaTexto-Regular"/>
              </a:rPr>
              <a:t>Participación de los Programas de acción relacionados con la prevención   y control de enfermedades.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0" i="0" u="none" strike="noStrike" baseline="0" dirty="0" smtClean="0">
                <a:solidFill>
                  <a:srgbClr val="595959"/>
                </a:solidFill>
                <a:latin typeface="SoberanaTexto-Regular"/>
              </a:rPr>
              <a:t>Estrategia de comunicación social.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0" i="0" u="none" strike="noStrike" baseline="0" dirty="0" smtClean="0">
                <a:solidFill>
                  <a:srgbClr val="595959"/>
                </a:solidFill>
                <a:latin typeface="SoberanaTexto-Regular"/>
              </a:rPr>
              <a:t>Identificación de áreas de riesgo y refugios temporales.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0" i="0" u="none" strike="noStrike" baseline="0" dirty="0" smtClean="0">
                <a:solidFill>
                  <a:srgbClr val="595959"/>
                </a:solidFill>
                <a:latin typeface="SoberanaTexto-Regular"/>
              </a:rPr>
              <a:t>Formación del equipo de apoyo administrativo.</a:t>
            </a:r>
            <a:endParaRPr lang="es-MX" sz="20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157192"/>
            <a:ext cx="2374463" cy="166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377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86"/>
          <p:cNvSpPr txBox="1"/>
          <p:nvPr/>
        </p:nvSpPr>
        <p:spPr>
          <a:xfrm>
            <a:off x="5004048" y="44624"/>
            <a:ext cx="3893100" cy="615553"/>
          </a:xfrm>
          <a:prstGeom prst="rect">
            <a:avLst/>
          </a:prstGeom>
          <a:ln w="28575">
            <a:solidFill>
              <a:srgbClr val="92D050"/>
            </a:solidFill>
          </a:ln>
        </p:spPr>
        <p:txBody>
          <a:bodyPr vert="horz" lIns="91440" tIns="45720" rIns="91440" bIns="45720" rtlCol="0" anchor="b">
            <a:normAutofit fontScale="75000" lnSpcReduction="20000"/>
          </a:bodyPr>
          <a:lstStyle>
            <a:defPPr>
              <a:defRPr lang="es-MX"/>
            </a:defPPr>
            <a:lvl1pPr>
              <a:lnSpc>
                <a:spcPct val="85000"/>
              </a:lnSpc>
              <a:spcBef>
                <a:spcPct val="0"/>
              </a:spcBef>
              <a:defRPr sz="4000" spc="-5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+mj-ea"/>
                <a:cs typeface="+mj-cs"/>
              </a:defRPr>
            </a:lvl1pPr>
          </a:lstStyle>
          <a:p>
            <a:r>
              <a:rPr lang="es-MX" b="1" dirty="0"/>
              <a:t>Fase aguda y mantenimiento</a:t>
            </a:r>
            <a:endParaRPr lang="es-MX" dirty="0"/>
          </a:p>
        </p:txBody>
      </p:sp>
      <p:pic>
        <p:nvPicPr>
          <p:cNvPr id="9" name="8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Rectángulo"/>
          <p:cNvSpPr/>
          <p:nvPr/>
        </p:nvSpPr>
        <p:spPr>
          <a:xfrm>
            <a:off x="-36512" y="908720"/>
            <a:ext cx="89336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s-MX" sz="2000" b="1" i="0" u="none" strike="noStrike" baseline="0" dirty="0" smtClean="0">
                <a:solidFill>
                  <a:srgbClr val="0070C0"/>
                </a:solidFill>
                <a:latin typeface="SoberanaTexto-Regular"/>
              </a:rPr>
              <a:t>Declaración de sesión permanente de los Comités nacional, estatal o jurisdiccional para la Seguridad en Salud.</a:t>
            </a:r>
          </a:p>
          <a:p>
            <a:pPr marL="342900" indent="-342900">
              <a:buFont typeface="Wingdings" pitchFamily="2" charset="2"/>
              <a:buChar char="Ø"/>
            </a:pPr>
            <a:endParaRPr lang="es-MX" sz="2000" b="1" i="0" u="none" strike="noStrike" baseline="0" dirty="0" smtClean="0">
              <a:solidFill>
                <a:srgbClr val="0070C0"/>
              </a:solidFill>
              <a:latin typeface="SoberanaTexto-Regular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1" i="0" u="none" strike="noStrike" baseline="0" dirty="0" smtClean="0">
                <a:solidFill>
                  <a:srgbClr val="0070C0"/>
                </a:solidFill>
                <a:latin typeface="SoberanaTexto-Regular"/>
              </a:rPr>
              <a:t>Instalación del centro y comando operativo.</a:t>
            </a:r>
          </a:p>
          <a:p>
            <a:pPr marL="342900" indent="-342900">
              <a:buFont typeface="Wingdings" pitchFamily="2" charset="2"/>
              <a:buChar char="Ø"/>
            </a:pPr>
            <a:endParaRPr lang="es-MX" sz="2000" b="1" i="0" u="none" strike="noStrike" baseline="0" dirty="0" smtClean="0">
              <a:solidFill>
                <a:srgbClr val="0070C0"/>
              </a:solidFill>
              <a:latin typeface="SoberanaTexto-Regular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1" i="0" u="none" strike="noStrike" baseline="0" dirty="0" smtClean="0">
                <a:solidFill>
                  <a:srgbClr val="0070C0"/>
                </a:solidFill>
                <a:latin typeface="SoberanaTexto-Regular"/>
              </a:rPr>
              <a:t>Integración del diagnóstico de daños y necesidades.</a:t>
            </a:r>
          </a:p>
          <a:p>
            <a:pPr marL="342900" indent="-342900">
              <a:buFont typeface="Wingdings" pitchFamily="2" charset="2"/>
              <a:buChar char="Ø"/>
            </a:pPr>
            <a:endParaRPr lang="es-MX" sz="2000" b="1" i="0" u="none" strike="noStrike" baseline="0" dirty="0" smtClean="0">
              <a:solidFill>
                <a:srgbClr val="0070C0"/>
              </a:solidFill>
              <a:latin typeface="SoberanaTexto-Regular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1" i="0" u="none" strike="noStrike" baseline="0" dirty="0" smtClean="0">
                <a:solidFill>
                  <a:srgbClr val="0070C0"/>
                </a:solidFill>
                <a:latin typeface="SoberanaTexto-Regular"/>
              </a:rPr>
              <a:t>Activación del equipo administrativo.</a:t>
            </a:r>
          </a:p>
          <a:p>
            <a:pPr marL="342900" indent="-342900">
              <a:buFont typeface="Wingdings" pitchFamily="2" charset="2"/>
              <a:buChar char="Ø"/>
            </a:pPr>
            <a:endParaRPr lang="es-MX" sz="2000" b="1" i="0" u="none" strike="noStrike" baseline="0" dirty="0" smtClean="0">
              <a:solidFill>
                <a:srgbClr val="0070C0"/>
              </a:solidFill>
              <a:latin typeface="SoberanaTexto-Regular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1" i="0" u="none" strike="noStrike" baseline="0" dirty="0" smtClean="0">
                <a:solidFill>
                  <a:srgbClr val="0070C0"/>
                </a:solidFill>
                <a:latin typeface="SoberanaTexto-Regular"/>
              </a:rPr>
              <a:t>Generar y enviar las solicitudes al FONDEN.</a:t>
            </a:r>
          </a:p>
          <a:p>
            <a:pPr marL="342900" indent="-342900">
              <a:buFont typeface="Wingdings" pitchFamily="2" charset="2"/>
              <a:buChar char="Ø"/>
            </a:pPr>
            <a:endParaRPr lang="es-MX" sz="2000" b="1" i="0" u="none" strike="noStrike" baseline="0" dirty="0" smtClean="0">
              <a:solidFill>
                <a:srgbClr val="0070C0"/>
              </a:solidFill>
              <a:latin typeface="SoberanaTexto-Regular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s-MX" sz="2000" b="1" i="0" u="none" strike="noStrike" baseline="0" dirty="0" smtClean="0">
                <a:solidFill>
                  <a:srgbClr val="0070C0"/>
                </a:solidFill>
                <a:latin typeface="SoberanaTexto-Regular"/>
              </a:rPr>
              <a:t>Activación de la estrategia de comunicación social.</a:t>
            </a:r>
          </a:p>
          <a:p>
            <a:r>
              <a:rPr lang="es-MX" sz="2000" b="1" i="0" u="none" strike="noStrike" baseline="0" dirty="0" smtClean="0">
                <a:solidFill>
                  <a:srgbClr val="0070C0"/>
                </a:solidFill>
                <a:latin typeface="SoberanaTexto-Regular"/>
              </a:rPr>
              <a:t>            a. Generación de un boletín de prensa</a:t>
            </a:r>
            <a:endParaRPr lang="es-MX" sz="2000" b="1" dirty="0">
              <a:solidFill>
                <a:srgbClr val="0070C0"/>
              </a:solidFill>
            </a:endParaRPr>
          </a:p>
        </p:txBody>
      </p:sp>
      <p:sp>
        <p:nvSpPr>
          <p:cNvPr id="7" name="CuadroTexto 86"/>
          <p:cNvSpPr txBox="1"/>
          <p:nvPr/>
        </p:nvSpPr>
        <p:spPr>
          <a:xfrm>
            <a:off x="107504" y="5474476"/>
            <a:ext cx="3893100" cy="615553"/>
          </a:xfrm>
          <a:prstGeom prst="rect">
            <a:avLst/>
          </a:prstGeom>
          <a:ln w="28575">
            <a:solidFill>
              <a:srgbClr val="92D050"/>
            </a:solidFill>
          </a:ln>
        </p:spPr>
        <p:txBody>
          <a:bodyPr vert="horz" lIns="91440" tIns="45720" rIns="91440" bIns="45720" rtlCol="0" anchor="b">
            <a:normAutofit fontScale="67500" lnSpcReduction="20000"/>
          </a:bodyPr>
          <a:lstStyle>
            <a:defPPr>
              <a:defRPr lang="es-MX"/>
            </a:defPPr>
            <a:lvl1pPr>
              <a:lnSpc>
                <a:spcPct val="85000"/>
              </a:lnSpc>
              <a:spcBef>
                <a:spcPct val="0"/>
              </a:spcBef>
              <a:defRPr sz="4000" spc="-5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+mj-ea"/>
                <a:cs typeface="+mj-cs"/>
              </a:defRPr>
            </a:lvl1pPr>
          </a:lstStyle>
          <a:p>
            <a:r>
              <a:rPr lang="es-MX" b="1" dirty="0">
                <a:solidFill>
                  <a:srgbClr val="006600"/>
                </a:solidFill>
                <a:latin typeface="SoberanaTitular-Bold"/>
              </a:rPr>
              <a:t>Fase de recuperación</a:t>
            </a:r>
            <a:endParaRPr lang="es-MX" dirty="0"/>
          </a:p>
        </p:txBody>
      </p:sp>
      <p:sp>
        <p:nvSpPr>
          <p:cNvPr id="8" name="7 Rectángulo"/>
          <p:cNvSpPr/>
          <p:nvPr/>
        </p:nvSpPr>
        <p:spPr>
          <a:xfrm>
            <a:off x="622793" y="609329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s-MX" b="1" i="0" u="none" strike="noStrike" baseline="0" dirty="0" smtClean="0">
                <a:latin typeface="SoberanaTexto-Bold"/>
              </a:rPr>
              <a:t>Identificar y establecer acciones en salud, posterior al </a:t>
            </a:r>
            <a:r>
              <a:rPr lang="es-MX" b="1" i="0" u="none" strike="noStrike" baseline="0" dirty="0" smtClean="0">
                <a:solidFill>
                  <a:srgbClr val="FF0000"/>
                </a:solidFill>
                <a:latin typeface="SoberanaTexto-Bold"/>
              </a:rPr>
              <a:t>cierre del operativo</a:t>
            </a:r>
            <a:endParaRPr lang="es-MX" dirty="0">
              <a:solidFill>
                <a:srgbClr val="FF000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597" y="4116422"/>
            <a:ext cx="2040791" cy="135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75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115616" y="1268760"/>
            <a:ext cx="6386512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24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Organización y coordinación</a:t>
            </a:r>
            <a:endParaRPr lang="es-MX" sz="2400" b="1" dirty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endParaRPr lang="es-MX" sz="24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r>
              <a:rPr lang="es-MX" sz="24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Planes y programas operativos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endParaRPr lang="es-MX" sz="2400" b="1" dirty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r>
              <a:rPr lang="es-MX" sz="24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Recursos humanos</a:t>
            </a:r>
            <a:endParaRPr lang="es-MX" sz="2400" dirty="0">
              <a:solidFill>
                <a:srgbClr val="000099"/>
              </a:solidFill>
              <a:cs typeface="Arial" panose="020B060402020202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endParaRPr lang="es-MX" sz="2400" b="1" dirty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r>
              <a:rPr lang="es-MX" sz="24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Recursos materiales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endParaRPr lang="es-MX" sz="2400" b="1" dirty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r>
              <a:rPr lang="es-MX" sz="24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Capacitación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endParaRPr lang="es-MX" sz="2400" b="1" dirty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r>
              <a:rPr lang="es-MX" sz="24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Monitoreo y alerta temprana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endParaRPr lang="es-MX" sz="2400" b="1" dirty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Tx/>
              <a:buAutoNum type="arabicPeriod"/>
              <a:defRPr/>
            </a:pPr>
            <a:r>
              <a:rPr lang="es-MX" sz="24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Seguimiento y evaluación</a:t>
            </a:r>
          </a:p>
        </p:txBody>
      </p:sp>
      <p:sp>
        <p:nvSpPr>
          <p:cNvPr id="3" name="CuadroTexto 86"/>
          <p:cNvSpPr txBox="1"/>
          <p:nvPr/>
        </p:nvSpPr>
        <p:spPr>
          <a:xfrm>
            <a:off x="2771800" y="250924"/>
            <a:ext cx="615156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¿</a:t>
            </a:r>
            <a:r>
              <a:rPr lang="es-MX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Cómo </a:t>
            </a:r>
            <a:r>
              <a:rPr lang="es-MX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nos preparamos?</a:t>
            </a:r>
          </a:p>
        </p:txBody>
      </p:sp>
      <p:pic>
        <p:nvPicPr>
          <p:cNvPr id="4" name="3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79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32155" y="199218"/>
            <a:ext cx="6031684" cy="554908"/>
          </a:xfrm>
        </p:spPr>
        <p:txBody>
          <a:bodyPr vert="horz" lIns="68580" tIns="34290" rIns="68580" bIns="34290" rtlCol="0" anchor="b">
            <a:normAutofit fontScale="97500"/>
          </a:bodyPr>
          <a:lstStyle/>
          <a:p>
            <a:r>
              <a:rPr lang="es-MX" sz="3200" b="1" dirty="0">
                <a:latin typeface="Agency FB" panose="020B0503020202020204" pitchFamily="34" charset="0"/>
              </a:rPr>
              <a:t>¿Cómo lo vamos a hacer?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467544" y="1916832"/>
            <a:ext cx="820891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ü"/>
            </a:pPr>
            <a:r>
              <a:rPr lang="es-MX" sz="2400" b="1" dirty="0">
                <a:solidFill>
                  <a:schemeClr val="accent2">
                    <a:lumMod val="75000"/>
                  </a:schemeClr>
                </a:solidFill>
              </a:rPr>
              <a:t>Histórico, áreas geográficas, factores socioculturales, etc</a:t>
            </a:r>
            <a:r>
              <a:rPr lang="es-MX" sz="24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257175" indent="-257175">
              <a:buFont typeface="Wingdings" panose="05000000000000000000" pitchFamily="2" charset="2"/>
              <a:buChar char="ü"/>
            </a:pPr>
            <a:endParaRPr lang="es-MX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s-MX" sz="2400" b="1" dirty="0">
                <a:solidFill>
                  <a:schemeClr val="accent2">
                    <a:lumMod val="75000"/>
                  </a:schemeClr>
                </a:solidFill>
              </a:rPr>
              <a:t> Mediante la capacitación del personal para que los identifique</a:t>
            </a:r>
            <a:r>
              <a:rPr lang="es-MX" sz="24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214313" indent="-214313">
              <a:buFont typeface="Wingdings" panose="05000000000000000000" pitchFamily="2" charset="2"/>
              <a:buChar char="ü"/>
            </a:pPr>
            <a:endParaRPr lang="es-MX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s-MX" sz="2400" b="1" dirty="0">
                <a:solidFill>
                  <a:schemeClr val="accent2">
                    <a:lumMod val="75000"/>
                  </a:schemeClr>
                </a:solidFill>
              </a:rPr>
              <a:t> Coordinación con las diferentes dependencias (PC municipal) (COJUVES</a:t>
            </a:r>
            <a:r>
              <a:rPr lang="es-MX" sz="2400" b="1" dirty="0" smtClean="0">
                <a:solidFill>
                  <a:schemeClr val="accent2">
                    <a:lumMod val="75000"/>
                  </a:schemeClr>
                </a:solidFill>
              </a:rPr>
              <a:t>).</a:t>
            </a:r>
          </a:p>
          <a:p>
            <a:pPr marL="214313" indent="-214313">
              <a:buFont typeface="Wingdings" panose="05000000000000000000" pitchFamily="2" charset="2"/>
              <a:buChar char="ü"/>
            </a:pPr>
            <a:endParaRPr lang="es-MX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s-MX" sz="2400" b="1" dirty="0">
                <a:solidFill>
                  <a:schemeClr val="accent2">
                    <a:lumMod val="75000"/>
                  </a:schemeClr>
                </a:solidFill>
              </a:rPr>
              <a:t> Estar al pendiente de los medios de comunicación</a:t>
            </a:r>
            <a:r>
              <a:rPr lang="es-MX" sz="24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es-MX" sz="2400" dirty="0" smtClean="0">
                <a:solidFill>
                  <a:schemeClr val="accent2">
                    <a:lumMod val="75000"/>
                  </a:schemeClr>
                </a:solidFill>
              </a:rPr>
              <a:t>        (Facebook</a:t>
            </a:r>
            <a:r>
              <a:rPr lang="es-MX" sz="2400" dirty="0">
                <a:solidFill>
                  <a:schemeClr val="accent2">
                    <a:lumMod val="75000"/>
                  </a:schemeClr>
                </a:solidFill>
              </a:rPr>
              <a:t>, twitter, apps, páginas oficiales y boletines de las diferentes dependencias</a:t>
            </a:r>
            <a:r>
              <a:rPr lang="es-MX" sz="2400" dirty="0" smtClean="0">
                <a:solidFill>
                  <a:schemeClr val="accent2">
                    <a:lumMod val="75000"/>
                  </a:schemeClr>
                </a:solidFill>
              </a:rPr>
              <a:t>…)</a:t>
            </a:r>
          </a:p>
          <a:p>
            <a:endParaRPr lang="es-MX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214313" indent="-214313">
              <a:buFont typeface="Wingdings" panose="05000000000000000000" pitchFamily="2" charset="2"/>
              <a:buChar char="ü"/>
            </a:pPr>
            <a:endParaRPr lang="es-MX" sz="2400" dirty="0"/>
          </a:p>
        </p:txBody>
      </p:sp>
      <p:sp>
        <p:nvSpPr>
          <p:cNvPr id="3" name="CuadroTexto 2"/>
          <p:cNvSpPr txBox="1"/>
          <p:nvPr/>
        </p:nvSpPr>
        <p:spPr>
          <a:xfrm>
            <a:off x="611561" y="1238308"/>
            <a:ext cx="8352928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rgbClr val="CB1F8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2400" b="1" dirty="0">
                <a:solidFill>
                  <a:srgbClr val="0070C0"/>
                </a:solidFill>
              </a:rPr>
              <a:t>1. Identificar riesgos y amenazas</a:t>
            </a:r>
          </a:p>
        </p:txBody>
      </p:sp>
      <p:pic>
        <p:nvPicPr>
          <p:cNvPr id="5" name="4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139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3"/>
            <a:ext cx="8964488" cy="525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9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0" t="24207" r="23945" b="15675"/>
          <a:stretch/>
        </p:blipFill>
        <p:spPr bwMode="auto">
          <a:xfrm>
            <a:off x="107504" y="302883"/>
            <a:ext cx="8926752" cy="6222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6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64 Imagen" descr="C:\Users\Dra. Aracely\Pictures\LONAS\Servicios de Salud 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511628" cy="519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217235" y="303346"/>
            <a:ext cx="3992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s-MX" sz="2000" b="1" i="1" u="sng" dirty="0">
                <a:solidFill>
                  <a:schemeClr val="accent2">
                    <a:lumMod val="75000"/>
                  </a:schemeClr>
                </a:solidFill>
              </a:rPr>
              <a:t>Notificación oportuna de eventos</a:t>
            </a:r>
            <a:endParaRPr lang="es-MX" sz="2000" dirty="0"/>
          </a:p>
        </p:txBody>
      </p:sp>
    </p:spTree>
    <p:extLst>
      <p:ext uri="{BB962C8B-B14F-4D97-AF65-F5344CB8AC3E}">
        <p14:creationId xmlns:p14="http://schemas.microsoft.com/office/powerpoint/2010/main" val="120507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32155" y="199218"/>
            <a:ext cx="6031684" cy="554908"/>
          </a:xfrm>
        </p:spPr>
        <p:txBody>
          <a:bodyPr vert="horz" lIns="68580" tIns="34290" rIns="68580" bIns="34290" rtlCol="0" anchor="b">
            <a:normAutofit fontScale="97500"/>
          </a:bodyPr>
          <a:lstStyle/>
          <a:p>
            <a:r>
              <a:rPr lang="es-MX" sz="3200" b="1" dirty="0">
                <a:latin typeface="Agency FB" panose="020B0503020202020204" pitchFamily="34" charset="0"/>
              </a:rPr>
              <a:t>¿Cómo lo vamos a hacer?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467544" y="2276872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ü"/>
            </a:pPr>
            <a:r>
              <a:rPr lang="es-ES" sz="2400" b="1" i="1" dirty="0" smtClean="0">
                <a:solidFill>
                  <a:schemeClr val="accent2">
                    <a:lumMod val="75000"/>
                  </a:schemeClr>
                </a:solidFill>
              </a:rPr>
              <a:t>Vigilancia </a:t>
            </a:r>
            <a:r>
              <a:rPr lang="es-ES" sz="2400" b="1" i="1" dirty="0">
                <a:solidFill>
                  <a:schemeClr val="accent2">
                    <a:lumMod val="75000"/>
                  </a:schemeClr>
                </a:solidFill>
              </a:rPr>
              <a:t>epidemiológica permanente</a:t>
            </a:r>
            <a:r>
              <a:rPr lang="es-ES" sz="24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214313" indent="-214313">
              <a:buFont typeface="Wingdings" panose="05000000000000000000" pitchFamily="2" charset="2"/>
              <a:buChar char="ü"/>
            </a:pPr>
            <a:endParaRPr lang="es-ES" sz="24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s-ES" sz="2400" b="1" i="1" dirty="0">
                <a:solidFill>
                  <a:schemeClr val="accent2">
                    <a:lumMod val="75000"/>
                  </a:schemeClr>
                </a:solidFill>
              </a:rPr>
              <a:t>Verificar existencias de </a:t>
            </a:r>
            <a:r>
              <a:rPr lang="es-ES" sz="2400" b="1" i="1" dirty="0" smtClean="0">
                <a:solidFill>
                  <a:schemeClr val="accent2">
                    <a:lumMod val="75000"/>
                  </a:schemeClr>
                </a:solidFill>
              </a:rPr>
              <a:t>insumos</a:t>
            </a:r>
          </a:p>
          <a:p>
            <a:pPr marL="214313" indent="-214313">
              <a:buFont typeface="Wingdings" panose="05000000000000000000" pitchFamily="2" charset="2"/>
              <a:buChar char="ü"/>
            </a:pPr>
            <a:endParaRPr lang="es-ES" sz="24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 marL="214313" indent="-214313">
              <a:buFont typeface="Wingdings" panose="05000000000000000000" pitchFamily="2" charset="2"/>
              <a:buChar char="ü"/>
              <a:defRPr/>
            </a:pPr>
            <a:r>
              <a:rPr lang="es-ES" sz="2400" b="1" i="1" dirty="0">
                <a:solidFill>
                  <a:schemeClr val="accent2">
                    <a:lumMod val="75000"/>
                  </a:schemeClr>
                </a:solidFill>
              </a:rPr>
              <a:t>Verificar condiciones de los refugios temporales.</a:t>
            </a:r>
          </a:p>
          <a:p>
            <a:endParaRPr lang="es-MX" sz="2400" dirty="0"/>
          </a:p>
        </p:txBody>
      </p:sp>
      <p:sp>
        <p:nvSpPr>
          <p:cNvPr id="3" name="CuadroTexto 2"/>
          <p:cNvSpPr txBox="1"/>
          <p:nvPr/>
        </p:nvSpPr>
        <p:spPr>
          <a:xfrm>
            <a:off x="611561" y="1238308"/>
            <a:ext cx="8352928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rgbClr val="CB1F8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2400" b="1" dirty="0">
                <a:solidFill>
                  <a:srgbClr val="0070C0"/>
                </a:solidFill>
              </a:rPr>
              <a:t>1. Identificar riesgos y amenazas</a:t>
            </a:r>
          </a:p>
        </p:txBody>
      </p:sp>
      <p:pic>
        <p:nvPicPr>
          <p:cNvPr id="5" name="4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365104"/>
            <a:ext cx="19335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105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640960" cy="461665"/>
          </a:xfrm>
          <a:solidFill>
            <a:schemeClr val="accent3">
              <a:lumMod val="40000"/>
              <a:lumOff val="60000"/>
            </a:schemeClr>
          </a:solidFill>
          <a:ln w="57150">
            <a:solidFill>
              <a:srgbClr val="CB1F8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2400" b="1" dirty="0">
                <a:solidFill>
                  <a:srgbClr val="0070C0"/>
                </a:solidFill>
              </a:rPr>
              <a:t>2. Activación del Comité Jurisdiccional de Seguridad en Salud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06407" y="2492896"/>
            <a:ext cx="8830089" cy="3231654"/>
          </a:xfr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ü"/>
            </a:pPr>
            <a:r>
              <a:rPr lang="es-MX" sz="2000" b="1" dirty="0">
                <a:solidFill>
                  <a:schemeClr val="accent2">
                    <a:lumMod val="75000"/>
                  </a:schemeClr>
                </a:solidFill>
              </a:rPr>
              <a:t>Sesiones ordinarias en base a los principales eventos de riesgo durante el </a:t>
            </a:r>
            <a:r>
              <a:rPr lang="es-MX" sz="2000" b="1" dirty="0" smtClean="0">
                <a:solidFill>
                  <a:schemeClr val="accent2">
                    <a:lumMod val="75000"/>
                  </a:schemeClr>
                </a:solidFill>
              </a:rPr>
              <a:t>año</a:t>
            </a:r>
          </a:p>
          <a:p>
            <a:pPr marL="257175" indent="-257175">
              <a:buFont typeface="Wingdings" panose="05000000000000000000" pitchFamily="2" charset="2"/>
              <a:buChar char="ü"/>
            </a:pPr>
            <a:endParaRPr lang="es-MX" sz="20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257175" indent="-257175">
              <a:buFont typeface="Wingdings" panose="05000000000000000000" pitchFamily="2" charset="2"/>
              <a:buChar char="ü"/>
            </a:pPr>
            <a:r>
              <a:rPr lang="es-MX" sz="2000" b="1" dirty="0">
                <a:solidFill>
                  <a:schemeClr val="accent2">
                    <a:lumMod val="75000"/>
                  </a:schemeClr>
                </a:solidFill>
              </a:rPr>
              <a:t>Convocar al personal de Protección Municipal y representantes del resto de las Instituciones del Sector Salud con representación </a:t>
            </a:r>
            <a:r>
              <a:rPr lang="es-MX" sz="2000" b="1" dirty="0" smtClean="0">
                <a:solidFill>
                  <a:schemeClr val="accent2">
                    <a:lumMod val="75000"/>
                  </a:schemeClr>
                </a:solidFill>
              </a:rPr>
              <a:t>local</a:t>
            </a:r>
          </a:p>
          <a:p>
            <a:pPr marL="257175" indent="-257175">
              <a:buFont typeface="Wingdings" panose="05000000000000000000" pitchFamily="2" charset="2"/>
              <a:buChar char="ü"/>
            </a:pPr>
            <a:endParaRPr lang="es-MX" sz="20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257175" indent="-257175">
              <a:buFont typeface="Wingdings" panose="05000000000000000000" pitchFamily="2" charset="2"/>
              <a:buChar char="ü"/>
            </a:pPr>
            <a:r>
              <a:rPr lang="es-MX" sz="2000" b="1" dirty="0">
                <a:solidFill>
                  <a:schemeClr val="accent2">
                    <a:lumMod val="75000"/>
                  </a:schemeClr>
                </a:solidFill>
              </a:rPr>
              <a:t>Elaborar directorio de los responsables para la atención, y actualizarlo constantemente.</a:t>
            </a:r>
          </a:p>
          <a:p>
            <a:pPr marL="257175" indent="-257175">
              <a:buFont typeface="Wingdings" panose="05000000000000000000" pitchFamily="2" charset="2"/>
              <a:buChar char="ü"/>
            </a:pPr>
            <a:endParaRPr lang="es-MX" sz="20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s-MX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3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431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5536" y="1110082"/>
            <a:ext cx="8280920" cy="447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s-MX" b="1" dirty="0">
                <a:latin typeface="Arial" panose="020B0604020202020204" pitchFamily="34" charset="0"/>
              </a:rPr>
              <a:t>Por su ubicación geográfica, México es un país que cuenta con diversos riesgos para </a:t>
            </a:r>
            <a:r>
              <a:rPr lang="es-MX" b="1" dirty="0" smtClean="0">
                <a:latin typeface="Arial" panose="020B0604020202020204" pitchFamily="34" charset="0"/>
              </a:rPr>
              <a:t>que ocurran </a:t>
            </a:r>
            <a:r>
              <a:rPr lang="es-MX" b="1" dirty="0">
                <a:latin typeface="Arial" panose="020B0604020202020204" pitchFamily="34" charset="0"/>
              </a:rPr>
              <a:t>desastres originados por fenómenos naturales, en particular ocasionados </a:t>
            </a:r>
            <a:r>
              <a:rPr lang="es-MX" b="1" dirty="0" smtClean="0">
                <a:latin typeface="Arial" panose="020B0604020202020204" pitchFamily="34" charset="0"/>
              </a:rPr>
              <a:t>por fenómenos </a:t>
            </a:r>
            <a:r>
              <a:rPr lang="es-MX" b="1" dirty="0" err="1">
                <a:latin typeface="Arial" panose="020B0604020202020204" pitchFamily="34" charset="0"/>
              </a:rPr>
              <a:t>hidrometeorológicos</a:t>
            </a:r>
            <a:r>
              <a:rPr lang="es-MX" b="1" dirty="0">
                <a:latin typeface="Arial" panose="020B0604020202020204" pitchFamily="34" charset="0"/>
              </a:rPr>
              <a:t> (ciclones tropicales) que dan a lugar a inundaciones </a:t>
            </a:r>
            <a:r>
              <a:rPr lang="es-MX" b="1" dirty="0" smtClean="0">
                <a:latin typeface="Arial" panose="020B0604020202020204" pitchFamily="34" charset="0"/>
              </a:rPr>
              <a:t>y deslaves</a:t>
            </a:r>
            <a:r>
              <a:rPr lang="es-MX" b="1" dirty="0">
                <a:latin typeface="Arial" panose="020B0604020202020204" pitchFamily="34" charset="0"/>
              </a:rPr>
              <a:t>; del mismo modo se identifica riesgo permanente por sismos y </a:t>
            </a:r>
            <a:r>
              <a:rPr lang="es-MX" b="1" dirty="0" smtClean="0">
                <a:latin typeface="Arial" panose="020B0604020202020204" pitchFamily="34" charset="0"/>
              </a:rPr>
              <a:t>erupciones volcánicas</a:t>
            </a:r>
            <a:r>
              <a:rPr lang="es-MX" b="1" dirty="0">
                <a:latin typeface="Arial" panose="020B0604020202020204" pitchFamily="34" charset="0"/>
              </a:rPr>
              <a:t>; así como los ocasionados por la actividad humana</a:t>
            </a:r>
            <a:r>
              <a:rPr lang="es-MX" b="1" dirty="0" smtClean="0">
                <a:latin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  <a:defRPr/>
            </a:pPr>
            <a:endParaRPr lang="es-MX" sz="1400" b="1" dirty="0"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  <a:defRPr/>
            </a:pPr>
            <a:r>
              <a:rPr lang="es-MX" b="1" dirty="0">
                <a:latin typeface="Arial" panose="020B0604020202020204" pitchFamily="34" charset="0"/>
              </a:rPr>
              <a:t>Se mantienen con riesgos para la ocurrencia de diversas urgencias epidemiológicas originadas principalmente por casos y brotes de enfermedades diversas, así como intoxicaciones.</a:t>
            </a:r>
          </a:p>
          <a:p>
            <a:pPr marL="180975" indent="-180975" algn="just" eaLnBrk="1" hangingPunct="1">
              <a:lnSpc>
                <a:spcPct val="150000"/>
              </a:lnSpc>
              <a:defRPr/>
            </a:pPr>
            <a:endParaRPr lang="es-ES" sz="1400" b="1" dirty="0">
              <a:latin typeface="Arial" panose="020B0604020202020204" pitchFamily="34" charset="0"/>
            </a:endParaRPr>
          </a:p>
        </p:txBody>
      </p:sp>
      <p:sp>
        <p:nvSpPr>
          <p:cNvPr id="8195" name="2 Rectángulo"/>
          <p:cNvSpPr>
            <a:spLocks noChangeArrowheads="1"/>
          </p:cNvSpPr>
          <p:nvPr/>
        </p:nvSpPr>
        <p:spPr bwMode="auto">
          <a:xfrm>
            <a:off x="3275856" y="252512"/>
            <a:ext cx="25219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MX" altLang="es-ES" sz="3200" b="1" dirty="0">
                <a:solidFill>
                  <a:srgbClr val="FF9900"/>
                </a:solidFill>
              </a:rPr>
              <a:t>Antecedentes</a:t>
            </a:r>
            <a:endParaRPr lang="es-ES" altLang="es-ES" sz="3200" b="1" dirty="0"/>
          </a:p>
        </p:txBody>
      </p:sp>
      <p:pic>
        <p:nvPicPr>
          <p:cNvPr id="4" name="3 Imagen" descr="C:\Users\Dra. Aracely\Pictures\LONAS\Servicios de Salud 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229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lipse 9"/>
          <p:cNvSpPr/>
          <p:nvPr/>
        </p:nvSpPr>
        <p:spPr>
          <a:xfrm>
            <a:off x="4923299" y="1772816"/>
            <a:ext cx="872837" cy="770451"/>
          </a:xfrm>
          <a:prstGeom prst="ellipse">
            <a:avLst/>
          </a:prstGeom>
          <a:solidFill>
            <a:srgbClr val="92D050"/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400"/>
          </a:p>
        </p:txBody>
      </p:sp>
      <p:sp>
        <p:nvSpPr>
          <p:cNvPr id="9" name="Elipse 8"/>
          <p:cNvSpPr/>
          <p:nvPr/>
        </p:nvSpPr>
        <p:spPr>
          <a:xfrm>
            <a:off x="1565325" y="3263504"/>
            <a:ext cx="872837" cy="770451"/>
          </a:xfrm>
          <a:prstGeom prst="ellipse">
            <a:avLst/>
          </a:prstGeom>
          <a:solidFill>
            <a:srgbClr val="92D050"/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400"/>
          </a:p>
        </p:txBody>
      </p:sp>
      <p:sp>
        <p:nvSpPr>
          <p:cNvPr id="8" name="Redondear rectángulo de esquina diagonal 7"/>
          <p:cNvSpPr/>
          <p:nvPr/>
        </p:nvSpPr>
        <p:spPr>
          <a:xfrm>
            <a:off x="508000" y="1730932"/>
            <a:ext cx="3534063" cy="831818"/>
          </a:xfrm>
          <a:prstGeom prst="round2DiagRect">
            <a:avLst/>
          </a:prstGeom>
          <a:solidFill>
            <a:srgbClr val="92D050"/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40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54852" y="863569"/>
            <a:ext cx="6795400" cy="438582"/>
          </a:xfrm>
          <a:solidFill>
            <a:schemeClr val="accent3">
              <a:lumMod val="40000"/>
              <a:lumOff val="60000"/>
            </a:schemeClr>
          </a:solidFill>
          <a:ln w="57150">
            <a:solidFill>
              <a:srgbClr val="CB1F8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rtlCol="0" anchor="b">
            <a:spAutoFit/>
          </a:bodyPr>
          <a:lstStyle/>
          <a:p>
            <a:r>
              <a:rPr lang="es-ES" sz="2400" b="1" dirty="0">
                <a:solidFill>
                  <a:srgbClr val="0070C0"/>
                </a:solidFill>
              </a:rPr>
              <a:t>3. Análisis Sectorial de Riesgos o del evento.</a:t>
            </a:r>
            <a:endParaRPr lang="es-MX" sz="2400" b="1" dirty="0">
              <a:solidFill>
                <a:srgbClr val="0070C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0298" y="1822225"/>
            <a:ext cx="3534063" cy="39167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MX" sz="2400" b="1" dirty="0" smtClean="0"/>
              <a:t>¿Pone </a:t>
            </a:r>
            <a:r>
              <a:rPr lang="es-MX" sz="2400" b="1" dirty="0"/>
              <a:t>en riesgo la salud de la población?</a:t>
            </a:r>
          </a:p>
          <a:p>
            <a:pPr algn="ctr"/>
            <a:endParaRPr lang="es-MX" sz="2400" b="1" dirty="0"/>
          </a:p>
        </p:txBody>
      </p:sp>
      <p:sp>
        <p:nvSpPr>
          <p:cNvPr id="4" name="CuadroTexto 3"/>
          <p:cNvSpPr txBox="1"/>
          <p:nvPr/>
        </p:nvSpPr>
        <p:spPr>
          <a:xfrm>
            <a:off x="1728454" y="3411415"/>
            <a:ext cx="82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</a:rPr>
              <a:t>NO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4072829" y="2634585"/>
            <a:ext cx="4747643" cy="295465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s-MX" sz="2000" b="1" dirty="0">
                <a:solidFill>
                  <a:schemeClr val="accent2">
                    <a:lumMod val="75000"/>
                  </a:schemeClr>
                </a:solidFill>
              </a:rPr>
              <a:t>Implementar mecanismo de preparación o atención </a:t>
            </a:r>
            <a:r>
              <a:rPr lang="es-MX" sz="1000" dirty="0"/>
              <a:t>(dependiendo de la etapa del evento) </a:t>
            </a:r>
          </a:p>
          <a:p>
            <a:pPr marL="128588" indent="-128588">
              <a:buFontTx/>
              <a:buChar char="-"/>
            </a:pPr>
            <a:r>
              <a:rPr lang="es-MX" b="1" dirty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s-MX" sz="2000" b="1" dirty="0">
                <a:solidFill>
                  <a:schemeClr val="accent2">
                    <a:lumMod val="75000"/>
                  </a:schemeClr>
                </a:solidFill>
              </a:rPr>
              <a:t>Organizar la respuesta en salud</a:t>
            </a:r>
          </a:p>
          <a:p>
            <a:pPr marL="257175" indent="-257175">
              <a:buAutoNum type="alphaLcParenR"/>
            </a:pPr>
            <a:r>
              <a:rPr lang="es-MX" dirty="0"/>
              <a:t>Identificar la capacidad de respuesta (personal disponible, unidades con personal médico)</a:t>
            </a:r>
          </a:p>
          <a:p>
            <a:pPr marL="257175" indent="-257175">
              <a:buAutoNum type="alphaLcParenR"/>
            </a:pPr>
            <a:r>
              <a:rPr lang="es-MX" dirty="0"/>
              <a:t>Definir áreas de responsabilidad </a:t>
            </a:r>
          </a:p>
          <a:p>
            <a:pPr marL="257175" indent="-257175">
              <a:buAutoNum type="alphaLcParenR"/>
            </a:pPr>
            <a:r>
              <a:rPr lang="es-MX" dirty="0"/>
              <a:t>Asegurar abasto de insumos (Principales causas de atención médica)</a:t>
            </a:r>
          </a:p>
          <a:p>
            <a:pPr marL="257175" indent="-257175">
              <a:buAutoNum type="alphaLcParenR"/>
            </a:pPr>
            <a:r>
              <a:rPr lang="es-MX" dirty="0"/>
              <a:t>Asegurar atención médica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5106074" y="1923822"/>
            <a:ext cx="546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MX"/>
            </a:defPPr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MX" sz="2800" dirty="0"/>
              <a:t>SI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1137314" y="4217912"/>
            <a:ext cx="1798608" cy="584775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600" dirty="0"/>
              <a:t>Vigilancia del evento</a:t>
            </a:r>
          </a:p>
        </p:txBody>
      </p:sp>
      <p:cxnSp>
        <p:nvCxnSpPr>
          <p:cNvPr id="12" name="Conector recto de flecha 11"/>
          <p:cNvCxnSpPr/>
          <p:nvPr/>
        </p:nvCxnSpPr>
        <p:spPr>
          <a:xfrm>
            <a:off x="2001743" y="2686206"/>
            <a:ext cx="0" cy="5267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/>
          <p:nvPr/>
        </p:nvCxnSpPr>
        <p:spPr>
          <a:xfrm>
            <a:off x="4190267" y="2051390"/>
            <a:ext cx="45659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2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128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AutoShape 2" descr="Resultado de imagen para desesperado 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3" name="AutoShape 4" descr="Resultado de imagen para desesperado 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4103" name="Picture 7" descr="Imagen relacionad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40768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60826" y="1369799"/>
            <a:ext cx="8975670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endParaRPr lang="es-MX" b="1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b="1" dirty="0" smtClean="0"/>
              <a:t>Las acciones </a:t>
            </a:r>
            <a:r>
              <a:rPr lang="es-MX" b="1" dirty="0"/>
              <a:t>de preparación y respuesta estarán dirigidas por la Dirección </a:t>
            </a:r>
            <a:r>
              <a:rPr lang="es-MX" b="1" dirty="0" smtClean="0"/>
              <a:t>de </a:t>
            </a:r>
            <a:r>
              <a:rPr lang="es-MX" b="1" dirty="0" err="1" smtClean="0"/>
              <a:t>UEyD</a:t>
            </a:r>
            <a:r>
              <a:rPr lang="es-MX" b="1" dirty="0" smtClean="0"/>
              <a:t> del CENAPRECE/Estado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s-MX" b="1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s-MX" b="1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b="1" dirty="0" smtClean="0"/>
              <a:t>La respuesta en </a:t>
            </a:r>
            <a:r>
              <a:rPr lang="es-MX" b="1" dirty="0"/>
              <a:t>campo se realizará por parte de las instituciones del Sector Salud, bajo </a:t>
            </a:r>
            <a:r>
              <a:rPr lang="es-MX" b="1" dirty="0" smtClean="0"/>
              <a:t>la coordinación </a:t>
            </a:r>
            <a:r>
              <a:rPr lang="es-MX" b="1" dirty="0"/>
              <a:t>de </a:t>
            </a:r>
            <a:r>
              <a:rPr lang="es-MX" b="1" dirty="0" smtClean="0"/>
              <a:t>SSSLP</a:t>
            </a:r>
            <a:r>
              <a:rPr lang="es-MX" b="1" dirty="0"/>
              <a:t>. </a:t>
            </a:r>
            <a:endParaRPr lang="es-MX" b="1" dirty="0" smtClean="0"/>
          </a:p>
          <a:p>
            <a:pPr algn="just"/>
            <a:r>
              <a:rPr lang="es-MX" b="1" dirty="0" smtClean="0"/>
              <a:t>       La Secretaría </a:t>
            </a:r>
            <a:r>
              <a:rPr lang="es-MX" b="1" dirty="0"/>
              <a:t>de </a:t>
            </a:r>
            <a:r>
              <a:rPr lang="es-MX" b="1" dirty="0" smtClean="0"/>
              <a:t>Salud Federal puede apoyar con </a:t>
            </a:r>
            <a:r>
              <a:rPr lang="es-MX" b="1" dirty="0"/>
              <a:t>equipos de respuesta </a:t>
            </a:r>
            <a:r>
              <a:rPr lang="es-MX" b="1" dirty="0" smtClean="0"/>
              <a:t>rápida</a:t>
            </a:r>
          </a:p>
          <a:p>
            <a:pPr algn="just"/>
            <a:endParaRPr lang="es-MX" b="1" dirty="0" smtClean="0"/>
          </a:p>
          <a:p>
            <a:pPr algn="just"/>
            <a:endParaRPr lang="es-MX" b="1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b="1" dirty="0"/>
              <a:t>Instalación del Comando Operativo para la Seguridad en </a:t>
            </a:r>
            <a:r>
              <a:rPr lang="es-MX" b="1" dirty="0" smtClean="0"/>
              <a:t>Salud 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314688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39184" y="594337"/>
            <a:ext cx="5197112" cy="438582"/>
          </a:xfrm>
          <a:solidFill>
            <a:schemeClr val="accent3">
              <a:lumMod val="40000"/>
              <a:lumOff val="60000"/>
            </a:schemeClr>
          </a:solidFill>
          <a:ln w="57150">
            <a:solidFill>
              <a:srgbClr val="CB1F8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rtlCol="0" anchor="b">
            <a:spAutoFit/>
          </a:bodyPr>
          <a:lstStyle/>
          <a:p>
            <a:r>
              <a:rPr lang="es-MX" sz="2400" b="1" dirty="0">
                <a:solidFill>
                  <a:srgbClr val="0070C0"/>
                </a:solidFill>
              </a:rPr>
              <a:t>4. Atención del Evento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95536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s-MX" dirty="0" smtClean="0"/>
              <a:t> </a:t>
            </a:r>
            <a:endParaRPr lang="es-MX" dirty="0"/>
          </a:p>
        </p:txBody>
      </p:sp>
      <p:graphicFrame>
        <p:nvGraphicFramePr>
          <p:cNvPr id="4" name="Marcador de contenid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950243"/>
              </p:ext>
            </p:extLst>
          </p:nvPr>
        </p:nvGraphicFramePr>
        <p:xfrm>
          <a:off x="1763687" y="1165252"/>
          <a:ext cx="8352929" cy="5288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1794" y="1924816"/>
            <a:ext cx="2432447" cy="3537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Coordinación</a:t>
            </a: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Atención médica</a:t>
            </a:r>
          </a:p>
          <a:p>
            <a:pPr lvl="1" algn="just">
              <a:lnSpc>
                <a:spcPct val="75000"/>
              </a:lnSpc>
              <a:buClr>
                <a:srgbClr val="FF6600"/>
              </a:buClr>
              <a:buSzPct val="110000"/>
              <a:defRPr/>
            </a:pP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Salud mental</a:t>
            </a: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Vigilancia epidemiológica</a:t>
            </a: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Vigilancia y control sanitario (alimentos y agua)</a:t>
            </a: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Saneamiento básico</a:t>
            </a: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Promoción de la salud y comunicación de riesgos</a:t>
            </a: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MX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Laboratorio</a:t>
            </a: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Control de vectores</a:t>
            </a: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ES_tradnl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Acciones preventivas</a:t>
            </a: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endParaRPr lang="es-MX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257175" indent="-257175" algn="just">
              <a:lnSpc>
                <a:spcPct val="75000"/>
              </a:lnSpc>
              <a:buClr>
                <a:srgbClr val="FF6600"/>
              </a:buClr>
              <a:buFontTx/>
              <a:buAutoNum type="arabicPeriod"/>
              <a:defRPr/>
            </a:pPr>
            <a:r>
              <a:rPr lang="es-MX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Comunicación social</a:t>
            </a:r>
          </a:p>
          <a:p>
            <a:pPr algn="just">
              <a:lnSpc>
                <a:spcPct val="75000"/>
              </a:lnSpc>
              <a:buClr>
                <a:srgbClr val="FF6600"/>
              </a:buClr>
              <a:defRPr/>
            </a:pPr>
            <a:endParaRPr lang="es-MX" sz="105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75000"/>
              </a:lnSpc>
              <a:buClr>
                <a:srgbClr val="FF6600"/>
              </a:buClr>
              <a:defRPr/>
            </a:pPr>
            <a:r>
              <a:rPr lang="es-MX" sz="105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 </a:t>
            </a:r>
            <a:r>
              <a:rPr lang="es-MX" sz="1200" b="1" dirty="0">
                <a:solidFill>
                  <a:srgbClr val="0070C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Administración y finanzas</a:t>
            </a:r>
            <a:endParaRPr lang="es-ES_tradnl" sz="1200" b="1" dirty="0">
              <a:solidFill>
                <a:srgbClr val="0070C0"/>
              </a:solidFill>
              <a:latin typeface="Candara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dondear rectángulo de esquina diagonal 5"/>
          <p:cNvSpPr/>
          <p:nvPr/>
        </p:nvSpPr>
        <p:spPr>
          <a:xfrm>
            <a:off x="77641" y="1792431"/>
            <a:ext cx="2982191" cy="3730337"/>
          </a:xfrm>
          <a:prstGeom prst="round2Diag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350"/>
          </a:p>
        </p:txBody>
      </p:sp>
      <p:pic>
        <p:nvPicPr>
          <p:cNvPr id="8" name="7 Imagen" descr="C:\Users\Dra. Aracely\Pictures\LONAS\Servicios de Salud .pn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238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6516216" y="0"/>
            <a:ext cx="2450979" cy="61555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defPPr>
              <a:defRPr lang="es-MX"/>
            </a:defPPr>
            <a:lvl1pPr>
              <a:lnSpc>
                <a:spcPct val="85000"/>
              </a:lnSpc>
              <a:spcBef>
                <a:spcPct val="0"/>
              </a:spcBef>
              <a:defRPr sz="4000" spc="-5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+mj-ea"/>
                <a:cs typeface="+mj-cs"/>
              </a:defRPr>
            </a:lvl1pPr>
          </a:lstStyle>
          <a:p>
            <a:r>
              <a:rPr lang="es-MX" sz="3200" b="1" dirty="0"/>
              <a:t>Responsabilidades</a:t>
            </a:r>
          </a:p>
        </p:txBody>
      </p:sp>
      <p:pic>
        <p:nvPicPr>
          <p:cNvPr id="5" name="4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55626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604985"/>
              </p:ext>
            </p:extLst>
          </p:nvPr>
        </p:nvGraphicFramePr>
        <p:xfrm>
          <a:off x="179512" y="899567"/>
          <a:ext cx="8820472" cy="5486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684549"/>
                <a:gridCol w="4135923"/>
              </a:tblGrid>
              <a:tr h="235998"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/>
                        <a:t>Acción</a:t>
                      </a:r>
                      <a:endParaRPr lang="es-MX" sz="1600" b="1" dirty="0"/>
                    </a:p>
                  </a:txBody>
                  <a:tcPr marL="68580" marR="68580" anchor="ctr">
                    <a:solidFill>
                      <a:srgbClr val="DA4E6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/>
                        <a:t>Responsable</a:t>
                      </a:r>
                      <a:endParaRPr lang="es-MX" sz="1600" b="1" dirty="0"/>
                    </a:p>
                  </a:txBody>
                  <a:tcPr marL="68580" marR="68580" anchor="ctr">
                    <a:solidFill>
                      <a:srgbClr val="DA4E65"/>
                    </a:solidFill>
                  </a:tcPr>
                </a:tc>
              </a:tr>
              <a:tr h="235998"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/>
                        <a:t>Coordinación</a:t>
                      </a:r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Urgencias y Desastres (Epidemiología)</a:t>
                      </a:r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23599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b="1" dirty="0" smtClean="0"/>
                        <a:t>Atención médica</a:t>
                      </a:r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Primer y Segundo Nivel de Atención</a:t>
                      </a:r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23599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75000"/>
                        </a:lnSpc>
                        <a:buClr>
                          <a:srgbClr val="FF6600"/>
                        </a:buClr>
                        <a:buFontTx/>
                        <a:buNone/>
                        <a:defRPr/>
                      </a:pPr>
                      <a:r>
                        <a:rPr lang="es-ES_tradnl" sz="1600" b="1" dirty="0" smtClean="0"/>
                        <a:t>Salud mental</a:t>
                      </a:r>
                      <a:endParaRPr lang="es-ES_tradnl" sz="1600" b="1" dirty="0">
                        <a:solidFill>
                          <a:schemeClr val="accent5"/>
                        </a:solidFill>
                        <a:latin typeface="Adobe Caslon Pro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Salud Mental</a:t>
                      </a:r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40763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b="1" dirty="0" smtClean="0"/>
                        <a:t>Vigilancia epidemiológica</a:t>
                      </a:r>
                    </a:p>
                    <a:p>
                      <a:pPr algn="ctr"/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Urgencias y Desastres (Epidemiología)</a:t>
                      </a:r>
                    </a:p>
                    <a:p>
                      <a:pPr algn="ctr"/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40763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b="1" dirty="0" smtClean="0"/>
                        <a:t>Saneamiento básico</a:t>
                      </a:r>
                    </a:p>
                    <a:p>
                      <a:pPr algn="ctr"/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COEPRIS</a:t>
                      </a:r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40763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b="1" dirty="0" smtClean="0"/>
                        <a:t>Promoción de la salud y comunicación de riesgos</a:t>
                      </a:r>
                    </a:p>
                    <a:p>
                      <a:pPr algn="ctr"/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Promoción de la Salud</a:t>
                      </a:r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40763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dirty="0" smtClean="0"/>
                        <a:t>Laboratorio</a:t>
                      </a:r>
                      <a:endParaRPr lang="es-ES_tradnl" sz="1600" b="1" dirty="0" smtClean="0"/>
                    </a:p>
                    <a:p>
                      <a:pPr algn="ctr"/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Laboratorio Jurisdiccional y LESP</a:t>
                      </a:r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40763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b="1" dirty="0" smtClean="0"/>
                        <a:t>Control de vectores</a:t>
                      </a:r>
                    </a:p>
                    <a:p>
                      <a:pPr algn="ctr"/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Área</a:t>
                      </a:r>
                      <a:r>
                        <a:rPr lang="es-MX" sz="1600" b="1" baseline="0" dirty="0" smtClean="0">
                          <a:solidFill>
                            <a:srgbClr val="0070C0"/>
                          </a:solidFill>
                        </a:rPr>
                        <a:t> de Vectores</a:t>
                      </a:r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23599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75000"/>
                        </a:lnSpc>
                        <a:buClr>
                          <a:srgbClr val="FF6600"/>
                        </a:buClr>
                        <a:buFontTx/>
                        <a:buNone/>
                        <a:defRPr/>
                      </a:pPr>
                      <a:r>
                        <a:rPr lang="es-ES_tradnl" sz="1600" b="1" dirty="0" smtClean="0"/>
                        <a:t>Acciones preventivas</a:t>
                      </a:r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Vacunación, Salud reproductiva, zoonosis</a:t>
                      </a:r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47771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dirty="0" smtClean="0"/>
                        <a:t>Comunicación social</a:t>
                      </a:r>
                    </a:p>
                    <a:p>
                      <a:pPr algn="ctr"/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Comunicación social</a:t>
                      </a:r>
                    </a:p>
                    <a:p>
                      <a:pPr algn="ctr"/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  <a:tr h="23599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dirty="0" smtClean="0"/>
                        <a:t>Administración y finanzas</a:t>
                      </a:r>
                      <a:endParaRPr lang="es-MX" sz="1600" b="1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dirty="0" smtClean="0">
                          <a:solidFill>
                            <a:srgbClr val="0070C0"/>
                          </a:solidFill>
                        </a:rPr>
                        <a:t>Área de administración</a:t>
                      </a:r>
                      <a:endParaRPr lang="es-MX" sz="1600" b="1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70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3131840" y="298990"/>
            <a:ext cx="5569527" cy="530915"/>
          </a:xfrm>
          <a:noFill/>
          <a:ln w="5715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rtlCol="0" anchor="b">
            <a:spAutoFit/>
          </a:bodyPr>
          <a:lstStyle/>
          <a:p>
            <a:r>
              <a:rPr lang="es-MX" sz="3000" b="1" dirty="0">
                <a:solidFill>
                  <a:srgbClr val="92D050"/>
                </a:solidFill>
              </a:rPr>
              <a:t>Información básica a notificar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539552" y="980728"/>
            <a:ext cx="8532440" cy="34694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MX" sz="1800" b="1" dirty="0" smtClean="0"/>
              <a:t>1. De acuerdo a la magnitud y trascendencia (cada 12 hrs, 24 hrs…)</a:t>
            </a:r>
          </a:p>
          <a:p>
            <a:pPr marL="0" indent="0">
              <a:buNone/>
            </a:pPr>
            <a:r>
              <a:rPr lang="es-MX" sz="1800" b="1" dirty="0" smtClean="0"/>
              <a:t>2. Seguimiento del evento: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MX" sz="1800" dirty="0" smtClean="0"/>
              <a:t> Atención </a:t>
            </a:r>
            <a:r>
              <a:rPr lang="es-MX" sz="1800" dirty="0"/>
              <a:t>Médica y Psicológica</a:t>
            </a:r>
            <a:r>
              <a:rPr lang="es-MX" sz="1800" dirty="0" smtClean="0"/>
              <a:t>. </a:t>
            </a:r>
            <a:r>
              <a:rPr lang="es-MX" sz="1800" dirty="0"/>
              <a:t> </a:t>
            </a:r>
            <a:r>
              <a:rPr lang="es-MX" sz="1800" dirty="0" smtClean="0"/>
              <a:t>(No de consultas, tipos de atenciones) (en refugios temporales)</a:t>
            </a:r>
            <a:endParaRPr lang="es-MX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s-MX" sz="1800" dirty="0" smtClean="0"/>
              <a:t> Vigilancia Epidemiológica (brotes)</a:t>
            </a:r>
            <a:endParaRPr lang="es-MX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s-MX" sz="1800" dirty="0" smtClean="0"/>
              <a:t> Refugios temporales (población refugiada, grupos de edad, sexo, comorbilidades, embarazadas) (censos actualizados cada 12 hrs por parte del personal médico encargado) (identificar los encargados de las comisiones dentro del refugio)</a:t>
            </a:r>
            <a:endParaRPr lang="es-MX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s-MX" sz="1800" dirty="0" smtClean="0"/>
              <a:t> Medicina Preventiva (biológicos aplicados)</a:t>
            </a:r>
            <a:endParaRPr lang="es-MX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s-MX" sz="1800" dirty="0" smtClean="0"/>
              <a:t> Laboratorio (muestras tomadas)</a:t>
            </a:r>
            <a:endParaRPr lang="es-MX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s-MX" sz="1800" dirty="0" smtClean="0"/>
              <a:t> Vectores (acciones)</a:t>
            </a:r>
            <a:endParaRPr lang="es-MX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s-MX" sz="1800" dirty="0" smtClean="0"/>
              <a:t> Regulación Sanitaria (acciones)</a:t>
            </a:r>
            <a:endParaRPr lang="es-MX" sz="1800" dirty="0"/>
          </a:p>
        </p:txBody>
      </p:sp>
      <p:sp>
        <p:nvSpPr>
          <p:cNvPr id="4" name="3 Rectángulo"/>
          <p:cNvSpPr/>
          <p:nvPr/>
        </p:nvSpPr>
        <p:spPr>
          <a:xfrm>
            <a:off x="5580112" y="5661248"/>
            <a:ext cx="3391252" cy="1099523"/>
          </a:xfrm>
          <a:prstGeom prst="rect">
            <a:avLst/>
          </a:prstGeom>
          <a:solidFill>
            <a:srgbClr val="CB1F81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350" b="1" dirty="0">
                <a:solidFill>
                  <a:schemeClr val="bg1"/>
                </a:solidFill>
              </a:rPr>
              <a:t>Epidemiología llena el formato pero requiere el informe de todas la áreas para el envío al nivel estatal.</a:t>
            </a:r>
          </a:p>
        </p:txBody>
      </p:sp>
      <p:pic>
        <p:nvPicPr>
          <p:cNvPr id="6" name="5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4912921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058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67744" y="476672"/>
            <a:ext cx="6031684" cy="554908"/>
          </a:xfrm>
        </p:spPr>
        <p:txBody>
          <a:bodyPr vert="horz" lIns="68580" tIns="34290" rIns="68580" bIns="34290" rtlCol="0" anchor="b">
            <a:noAutofit/>
          </a:bodyPr>
          <a:lstStyle/>
          <a:p>
            <a:r>
              <a:rPr lang="es-MX" sz="3200" b="1" dirty="0">
                <a:latin typeface="Agency FB" panose="020B0503020202020204" pitchFamily="34" charset="0"/>
              </a:rPr>
              <a:t>Acciones en la etapa de Mantenimiento</a:t>
            </a:r>
          </a:p>
        </p:txBody>
      </p:sp>
      <p:sp>
        <p:nvSpPr>
          <p:cNvPr id="6" name="25 CuadroTexto"/>
          <p:cNvSpPr txBox="1"/>
          <p:nvPr/>
        </p:nvSpPr>
        <p:spPr>
          <a:xfrm>
            <a:off x="301795" y="1635750"/>
            <a:ext cx="8304609" cy="341632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57175" indent="-257175">
              <a:buFontTx/>
              <a:buAutoNum type="arabicParenR"/>
              <a:defRPr/>
            </a:pPr>
            <a:r>
              <a:rPr lang="es-ES" b="1" i="1" dirty="0"/>
              <a:t>Vigilancia epidemiológica permanente.</a:t>
            </a:r>
          </a:p>
          <a:p>
            <a:pPr marL="257175" indent="-257175">
              <a:buFontTx/>
              <a:buAutoNum type="arabicParenR"/>
              <a:defRPr/>
            </a:pPr>
            <a:endParaRPr lang="es-ES" b="1" i="1" dirty="0"/>
          </a:p>
          <a:p>
            <a:pPr marL="257175" indent="-257175">
              <a:buFontTx/>
              <a:buAutoNum type="arabicParenR"/>
              <a:defRPr/>
            </a:pPr>
            <a:r>
              <a:rPr lang="es-ES" b="1" i="1" dirty="0"/>
              <a:t>Proveer atención médica oportuna en refugios, unidades médicas y localidades incomunicadas</a:t>
            </a:r>
          </a:p>
          <a:p>
            <a:pPr marL="257175" indent="-257175">
              <a:buFontTx/>
              <a:buAutoNum type="arabicParenR"/>
              <a:defRPr/>
            </a:pPr>
            <a:endParaRPr lang="es-ES" b="1" i="1" dirty="0"/>
          </a:p>
          <a:p>
            <a:pPr marL="257175" indent="-257175">
              <a:buFontTx/>
              <a:buAutoNum type="arabicParenR"/>
              <a:defRPr/>
            </a:pPr>
            <a:r>
              <a:rPr lang="es-ES" b="1" i="1" dirty="0"/>
              <a:t>Saneamiento básico en refugios temporales.</a:t>
            </a:r>
          </a:p>
          <a:p>
            <a:pPr marL="257175" indent="-257175">
              <a:defRPr/>
            </a:pPr>
            <a:r>
              <a:rPr lang="es-ES" b="1" i="1" dirty="0"/>
              <a:t>		</a:t>
            </a:r>
          </a:p>
          <a:p>
            <a:pPr marL="257175" indent="-257175">
              <a:defRPr/>
            </a:pPr>
            <a:r>
              <a:rPr lang="es-ES" b="1" i="1" dirty="0"/>
              <a:t>4) Realizar actividades de protección específica.</a:t>
            </a:r>
          </a:p>
          <a:p>
            <a:pPr marL="257175" indent="-257175">
              <a:defRPr/>
            </a:pPr>
            <a:endParaRPr lang="es-ES" b="1" i="1" dirty="0"/>
          </a:p>
          <a:p>
            <a:pPr marL="257175" indent="-257175">
              <a:defRPr/>
            </a:pPr>
            <a:r>
              <a:rPr lang="es-ES" b="1" i="1" dirty="0"/>
              <a:t>5) Control y manejo de vectores y fauna nociva.</a:t>
            </a:r>
          </a:p>
          <a:p>
            <a:pPr marL="257175" indent="-257175">
              <a:defRPr/>
            </a:pPr>
            <a:endParaRPr lang="es-ES" b="1" i="1" dirty="0"/>
          </a:p>
          <a:p>
            <a:pPr marL="257175" indent="-257175">
              <a:defRPr/>
            </a:pPr>
            <a:r>
              <a:rPr lang="es-ES" b="1" i="1" dirty="0"/>
              <a:t>6) Reuniones Intersectoriales de evaluación de la situación.</a:t>
            </a:r>
          </a:p>
        </p:txBody>
      </p:sp>
      <p:pic>
        <p:nvPicPr>
          <p:cNvPr id="7" name="6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780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3 CuadroTexto"/>
          <p:cNvSpPr txBox="1"/>
          <p:nvPr/>
        </p:nvSpPr>
        <p:spPr>
          <a:xfrm>
            <a:off x="467544" y="1196752"/>
            <a:ext cx="8001861" cy="3693319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57175" indent="-257175">
              <a:buFontTx/>
              <a:buAutoNum type="arabicParenR"/>
              <a:defRPr/>
            </a:pPr>
            <a:r>
              <a:rPr lang="es-ES" b="1" i="1" dirty="0">
                <a:solidFill>
                  <a:srgbClr val="0070C0"/>
                </a:solidFill>
              </a:rPr>
              <a:t>Vigilancia epidemiológica permanente.</a:t>
            </a:r>
          </a:p>
          <a:p>
            <a:pPr marL="257175" indent="-257175">
              <a:buFontTx/>
              <a:buAutoNum type="arabicParenR"/>
              <a:defRPr/>
            </a:pPr>
            <a:endParaRPr lang="es-ES" b="1" i="1" dirty="0">
              <a:solidFill>
                <a:srgbClr val="0070C0"/>
              </a:solidFill>
            </a:endParaRPr>
          </a:p>
          <a:p>
            <a:pPr marL="257175" indent="-257175">
              <a:buFontTx/>
              <a:buAutoNum type="arabicParenR"/>
              <a:defRPr/>
            </a:pPr>
            <a:r>
              <a:rPr lang="es-ES" b="1" i="1" dirty="0">
                <a:solidFill>
                  <a:srgbClr val="0070C0"/>
                </a:solidFill>
              </a:rPr>
              <a:t>Control y manejo de vectores y fauna nociva.</a:t>
            </a:r>
          </a:p>
          <a:p>
            <a:pPr marL="257175" indent="-257175">
              <a:buFontTx/>
              <a:buAutoNum type="arabicParenR"/>
              <a:defRPr/>
            </a:pPr>
            <a:endParaRPr lang="es-ES" b="1" i="1" dirty="0">
              <a:solidFill>
                <a:srgbClr val="0070C0"/>
              </a:solidFill>
            </a:endParaRPr>
          </a:p>
          <a:p>
            <a:pPr marL="257175" indent="-257175">
              <a:buFontTx/>
              <a:buAutoNum type="arabicParenR"/>
              <a:defRPr/>
            </a:pPr>
            <a:r>
              <a:rPr lang="es-ES" b="1" i="1" dirty="0">
                <a:solidFill>
                  <a:srgbClr val="0070C0"/>
                </a:solidFill>
              </a:rPr>
              <a:t>Saneamiento básico en localidades afectadas.</a:t>
            </a:r>
          </a:p>
          <a:p>
            <a:pPr marL="257175" indent="-257175">
              <a:defRPr/>
            </a:pPr>
            <a:endParaRPr lang="es-ES" b="1" i="1" dirty="0">
              <a:solidFill>
                <a:srgbClr val="0070C0"/>
              </a:solidFill>
            </a:endParaRPr>
          </a:p>
          <a:p>
            <a:pPr marL="257175" indent="-257175">
              <a:defRPr/>
            </a:pPr>
            <a:r>
              <a:rPr lang="es-ES" b="1" i="1" dirty="0">
                <a:solidFill>
                  <a:srgbClr val="0070C0"/>
                </a:solidFill>
              </a:rPr>
              <a:t>4) Reuniones Intersectoriales de evaluación de daños.</a:t>
            </a:r>
          </a:p>
          <a:p>
            <a:pPr marL="257175" indent="-257175">
              <a:defRPr/>
            </a:pPr>
            <a:endParaRPr lang="es-ES" b="1" i="1" dirty="0">
              <a:solidFill>
                <a:srgbClr val="0070C0"/>
              </a:solidFill>
            </a:endParaRPr>
          </a:p>
          <a:p>
            <a:pPr marL="257175" indent="-257175">
              <a:defRPr/>
            </a:pPr>
            <a:r>
              <a:rPr lang="es-ES" b="1" i="1" dirty="0">
                <a:solidFill>
                  <a:srgbClr val="0070C0"/>
                </a:solidFill>
              </a:rPr>
              <a:t>5) Restablecimiento de servicios de salud ordinarios.</a:t>
            </a:r>
          </a:p>
          <a:p>
            <a:pPr marL="257175" indent="-257175">
              <a:defRPr/>
            </a:pPr>
            <a:endParaRPr lang="es-ES" b="1" i="1" dirty="0">
              <a:solidFill>
                <a:srgbClr val="0070C0"/>
              </a:solidFill>
            </a:endParaRPr>
          </a:p>
          <a:p>
            <a:pPr marL="257175" indent="-257175">
              <a:defRPr/>
            </a:pPr>
            <a:r>
              <a:rPr lang="es-ES" b="1" i="1" dirty="0">
                <a:solidFill>
                  <a:srgbClr val="0070C0"/>
                </a:solidFill>
              </a:rPr>
              <a:t>6) Rehabilitación o reconstrucción de infraestructura o equipos.</a:t>
            </a:r>
          </a:p>
          <a:p>
            <a:pPr marL="257175" indent="-257175">
              <a:defRPr/>
            </a:pPr>
            <a:endParaRPr lang="es-ES" b="1" i="1" dirty="0">
              <a:solidFill>
                <a:srgbClr val="0070C0"/>
              </a:solidFill>
            </a:endParaRPr>
          </a:p>
          <a:p>
            <a:pPr marL="257175" indent="-257175">
              <a:defRPr/>
            </a:pPr>
            <a:r>
              <a:rPr lang="es-ES" b="1" i="1" dirty="0">
                <a:solidFill>
                  <a:srgbClr val="0070C0"/>
                </a:solidFill>
              </a:rPr>
              <a:t>7) Elaboración de informe final.</a:t>
            </a:r>
            <a:endParaRPr lang="es-ES" sz="2800" b="1" i="1" dirty="0">
              <a:solidFill>
                <a:srgbClr val="0070C0"/>
              </a:solidFill>
            </a:endParaRPr>
          </a:p>
        </p:txBody>
      </p:sp>
      <p:pic>
        <p:nvPicPr>
          <p:cNvPr id="7" name="6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2267744" y="476672"/>
            <a:ext cx="6031684" cy="554908"/>
          </a:xfrm>
        </p:spPr>
        <p:txBody>
          <a:bodyPr vert="horz" lIns="68580" tIns="34290" rIns="68580" bIns="34290" rtlCol="0" anchor="b">
            <a:noAutofit/>
          </a:bodyPr>
          <a:lstStyle/>
          <a:p>
            <a:r>
              <a:rPr lang="es-MX" sz="3200" b="1" dirty="0">
                <a:latin typeface="Agency FB" panose="020B0503020202020204" pitchFamily="34" charset="0"/>
              </a:rPr>
              <a:t>Acciones en la etapa de </a:t>
            </a:r>
            <a:r>
              <a:rPr lang="es-MX" sz="3200" b="1" dirty="0" smtClean="0">
                <a:latin typeface="Agency FB" panose="020B0503020202020204" pitchFamily="34" charset="0"/>
              </a:rPr>
              <a:t>Recuperación</a:t>
            </a:r>
            <a:endParaRPr lang="es-MX" sz="3200" b="1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7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Título"/>
          <p:cNvSpPr>
            <a:spLocks noGrp="1"/>
          </p:cNvSpPr>
          <p:nvPr>
            <p:ph type="title"/>
          </p:nvPr>
        </p:nvSpPr>
        <p:spPr>
          <a:xfrm>
            <a:off x="2339975" y="65088"/>
            <a:ext cx="5554663" cy="519112"/>
          </a:xfrm>
        </p:spPr>
        <p:txBody>
          <a:bodyPr/>
          <a:lstStyle/>
          <a:p>
            <a:pPr eaLnBrk="1" hangingPunct="1"/>
            <a:r>
              <a:rPr lang="es-ES" altLang="es-MX" sz="2400" b="1" dirty="0" smtClean="0"/>
              <a:t>San Luis Potosí 2006 - 2018</a:t>
            </a:r>
          </a:p>
        </p:txBody>
      </p:sp>
      <p:sp>
        <p:nvSpPr>
          <p:cNvPr id="25603" name="2 Marcador de contenido"/>
          <p:cNvSpPr>
            <a:spLocks noGrp="1"/>
          </p:cNvSpPr>
          <p:nvPr>
            <p:ph idx="1"/>
          </p:nvPr>
        </p:nvSpPr>
        <p:spPr>
          <a:xfrm>
            <a:off x="539750" y="981075"/>
            <a:ext cx="8229600" cy="5616575"/>
          </a:xfrm>
        </p:spPr>
        <p:txBody>
          <a:bodyPr>
            <a:normAutofit/>
          </a:bodyPr>
          <a:lstStyle/>
          <a:p>
            <a:pPr eaLnBrk="1" hangingPunct="1"/>
            <a:r>
              <a:rPr lang="es-ES" altLang="es-MX" sz="2000" dirty="0" smtClean="0"/>
              <a:t>2006: Mortandad de Aves de Corral (Delegación de Bocas), Incendio de Pipa (San Luis Potosí, S.L.P.)</a:t>
            </a:r>
          </a:p>
          <a:p>
            <a:pPr eaLnBrk="1" hangingPunct="1"/>
            <a:r>
              <a:rPr lang="es-ES" altLang="es-MX" sz="2000" dirty="0" smtClean="0"/>
              <a:t>2007: Inundaciones por Huracán DEAN (Región Huasteca).</a:t>
            </a:r>
          </a:p>
          <a:p>
            <a:pPr eaLnBrk="1" hangingPunct="1"/>
            <a:r>
              <a:rPr lang="es-ES" altLang="es-MX" sz="2000" dirty="0" smtClean="0"/>
              <a:t>2008: Brigada Apoya acciones de Inundaciones en Tabasco.</a:t>
            </a:r>
          </a:p>
          <a:p>
            <a:pPr eaLnBrk="1" hangingPunct="1"/>
            <a:r>
              <a:rPr lang="es-ES" altLang="es-MX" sz="2000" dirty="0" smtClean="0"/>
              <a:t>2009: Pandemia de Influenza, Inundaciones en la Capital.</a:t>
            </a:r>
          </a:p>
          <a:p>
            <a:pPr eaLnBrk="1" hangingPunct="1"/>
            <a:r>
              <a:rPr lang="es-ES" altLang="es-MX" sz="2000" dirty="0" smtClean="0"/>
              <a:t>2013: Huracán Ingrid.</a:t>
            </a:r>
          </a:p>
          <a:p>
            <a:pPr eaLnBrk="1" hangingPunct="1"/>
            <a:r>
              <a:rPr lang="es-ES" altLang="es-MX" sz="2000" dirty="0" smtClean="0"/>
              <a:t>2013: Incendio en Ciudad Valles.</a:t>
            </a:r>
          </a:p>
          <a:p>
            <a:pPr eaLnBrk="1" hangingPunct="1"/>
            <a:r>
              <a:rPr lang="es-ES" altLang="es-MX" sz="2000" dirty="0" smtClean="0"/>
              <a:t>2015: Inundación en el Barril y Villa de Ramos.</a:t>
            </a:r>
          </a:p>
          <a:p>
            <a:pPr eaLnBrk="1" hangingPunct="1"/>
            <a:r>
              <a:rPr lang="es-ES" altLang="es-MX" sz="2000" dirty="0" smtClean="0"/>
              <a:t>2016: Incendios forestales El Naranjo.</a:t>
            </a:r>
          </a:p>
          <a:p>
            <a:pPr eaLnBrk="1" hangingPunct="1"/>
            <a:r>
              <a:rPr lang="es-ES" altLang="es-MX" sz="2000" dirty="0" smtClean="0"/>
              <a:t>2017: Bajada de agua en Armadillo de los Infantes</a:t>
            </a:r>
            <a:r>
              <a:rPr lang="es-ES" altLang="es-MX" sz="2400" dirty="0" smtClean="0"/>
              <a:t>.</a:t>
            </a:r>
          </a:p>
          <a:p>
            <a:pPr eaLnBrk="1" hangingPunct="1"/>
            <a:r>
              <a:rPr lang="es-ES" altLang="es-MX" sz="2000" dirty="0" smtClean="0"/>
              <a:t>2017: Creciente de río en Zona Huasteca</a:t>
            </a:r>
          </a:p>
          <a:p>
            <a:pPr eaLnBrk="1" hangingPunct="1"/>
            <a:r>
              <a:rPr lang="es-ES" altLang="es-MX" sz="2000" dirty="0" smtClean="0"/>
              <a:t>Brigada apoya acciones por daños por evento sísmico en el Estado de Oaxaca.</a:t>
            </a:r>
          </a:p>
          <a:p>
            <a:pPr eaLnBrk="1" hangingPunct="1"/>
            <a:r>
              <a:rPr lang="es-ES" altLang="es-MX" sz="2000" dirty="0" smtClean="0"/>
              <a:t>2017: Onda gélida.</a:t>
            </a:r>
          </a:p>
          <a:p>
            <a:pPr eaLnBrk="1" hangingPunct="1"/>
            <a:r>
              <a:rPr lang="es-ES" altLang="es-MX" sz="2000" dirty="0" smtClean="0"/>
              <a:t>2018:  Desborde del río de Santa María de Río</a:t>
            </a:r>
          </a:p>
        </p:txBody>
      </p:sp>
      <p:pic>
        <p:nvPicPr>
          <p:cNvPr id="5" name="4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137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7441"/>
            <a:ext cx="9127523" cy="5935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955449" y="153471"/>
            <a:ext cx="72008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Clr>
                <a:srgbClr val="800000"/>
              </a:buClr>
              <a:defRPr/>
            </a:pPr>
            <a:r>
              <a:rPr lang="es-MX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Vinculación con el Sistema Nacional de Protección Civil</a:t>
            </a:r>
          </a:p>
        </p:txBody>
      </p:sp>
      <p:pic>
        <p:nvPicPr>
          <p:cNvPr id="4" name="3 Imagen" descr="C:\Users\Dra. Aracely\Pictures\LONAS\Servicios de Salud 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18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37 Rectángulo"/>
          <p:cNvSpPr/>
          <p:nvPr/>
        </p:nvSpPr>
        <p:spPr>
          <a:xfrm>
            <a:off x="2106613" y="115887"/>
            <a:ext cx="5724525" cy="84613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MX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ESQUEMA GENERAL DE RESPUESTA</a:t>
            </a:r>
          </a:p>
        </p:txBody>
      </p:sp>
      <p:pic>
        <p:nvPicPr>
          <p:cNvPr id="40" name="39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9" y="1283196"/>
            <a:ext cx="9042625" cy="5314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30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11188" y="980728"/>
            <a:ext cx="7921625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  <a:defRPr/>
            </a:pPr>
            <a:r>
              <a:rPr lang="es-ES_tradnl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En México y en el Estado pueden presentarse la ocurrencia </a:t>
            </a:r>
            <a:r>
              <a:rPr lang="es-ES_tradnl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de desastres, y por las condiciones económicas y sociales, </a:t>
            </a:r>
            <a:r>
              <a:rPr lang="es-ES_tradnl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es </a:t>
            </a:r>
            <a:r>
              <a:rPr lang="es-ES_tradnl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frecuente la ocurrencia de brotes de enfermedades, como varicela, hepatitis A, intoxicaciones por químicos o consumo de alimentos en malas condiciones sanitarias</a:t>
            </a:r>
            <a:r>
              <a:rPr lang="es-ES_tradnl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, diarreas, ETV, </a:t>
            </a:r>
            <a:r>
              <a:rPr lang="es-ES_tradnl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etc.</a:t>
            </a:r>
            <a:endParaRPr lang="es-MX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0244" name="6 Rectángulo"/>
          <p:cNvSpPr>
            <a:spLocks noChangeArrowheads="1"/>
          </p:cNvSpPr>
          <p:nvPr/>
        </p:nvSpPr>
        <p:spPr bwMode="auto">
          <a:xfrm>
            <a:off x="3203848" y="333375"/>
            <a:ext cx="2686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MX" altLang="es-ES" sz="3200" b="1" dirty="0">
                <a:solidFill>
                  <a:srgbClr val="FF9900"/>
                </a:solidFill>
              </a:rPr>
              <a:t>Justificación</a:t>
            </a:r>
          </a:p>
        </p:txBody>
      </p:sp>
      <p:pic>
        <p:nvPicPr>
          <p:cNvPr id="9" name="8 Imagen" descr="C:\Users\Dra. Aracely\Pictures\LONAS\Servicios de Salud 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" y="3413154"/>
            <a:ext cx="913995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367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84489"/>
            <a:ext cx="4141430" cy="608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2 Imagen" descr="C:\Users\Dra. Aracely\Pictures\LONAS\Servicios de Salud 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72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CuadroTexto"/>
          <p:cNvSpPr txBox="1">
            <a:spLocks noChangeArrowheads="1"/>
          </p:cNvSpPr>
          <p:nvPr/>
        </p:nvSpPr>
        <p:spPr bwMode="auto">
          <a:xfrm>
            <a:off x="2259025" y="836712"/>
            <a:ext cx="462594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9600" b="1" dirty="0">
                <a:solidFill>
                  <a:prstClr val="black"/>
                </a:solidFill>
                <a:latin typeface="Arial" charset="0"/>
              </a:rPr>
              <a:t>SIESA</a:t>
            </a:r>
          </a:p>
        </p:txBody>
      </p:sp>
      <p:sp>
        <p:nvSpPr>
          <p:cNvPr id="40965" name="4 CuadroTexto"/>
          <p:cNvSpPr txBox="1">
            <a:spLocks noChangeArrowheads="1"/>
          </p:cNvSpPr>
          <p:nvPr/>
        </p:nvSpPr>
        <p:spPr bwMode="auto">
          <a:xfrm>
            <a:off x="1349649" y="2564904"/>
            <a:ext cx="7758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2400" b="1" dirty="0">
                <a:solidFill>
                  <a:prstClr val="black"/>
                </a:solidFill>
                <a:latin typeface="Arial" charset="0"/>
              </a:rPr>
              <a:t>Sistema de Información para Emergencias en Salud</a:t>
            </a:r>
          </a:p>
        </p:txBody>
      </p:sp>
      <p:pic>
        <p:nvPicPr>
          <p:cNvPr id="40966" name="Marcador de conteni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101600"/>
            <a:ext cx="165735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GIF animado (7181) Palom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16" y="3943723"/>
            <a:ext cx="2828925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47" y="3645024"/>
            <a:ext cx="3216225" cy="3100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116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 txBox="1">
            <a:spLocks noChangeArrowheads="1"/>
          </p:cNvSpPr>
          <p:nvPr/>
        </p:nvSpPr>
        <p:spPr bwMode="auto">
          <a:xfrm>
            <a:off x="430213" y="1162337"/>
            <a:ext cx="8269287" cy="536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-179388" eaLnBrk="1" hangingPunct="1">
              <a:buFont typeface="Arial" pitchFamily="34" charset="0"/>
              <a:buChar char="•"/>
              <a:defRPr/>
            </a:pPr>
            <a:endParaRPr lang="es-MX" sz="105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Crecimiento poblacional.</a:t>
            </a: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Deficiencias en servicios básicos</a:t>
            </a: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Cambio climático</a:t>
            </a: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Fenómenos naturales</a:t>
            </a: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Contaminación</a:t>
            </a: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Deforestación</a:t>
            </a:r>
            <a:endParaRPr lang="es-MX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Afectaciones a los entornos ecológicos.</a:t>
            </a: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Mayor contacto humano con animales silvestres.</a:t>
            </a: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Avances tecnológicos y científicos.</a:t>
            </a: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Proceso de globalización, que intensifica la movilidad de las personas y mercancías en el mundo.</a:t>
            </a:r>
          </a:p>
          <a:p>
            <a:pPr marL="538163" lvl="1" indent="-349250" algn="just" eaLnBrk="1" hangingPunct="1">
              <a:buFont typeface="Courier New" pitchFamily="49" charset="0"/>
              <a:buChar char="o"/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Eventos de alto impacto.</a:t>
            </a:r>
          </a:p>
          <a:p>
            <a:pPr marL="179388" indent="-179388" eaLnBrk="1" hangingPunct="1">
              <a:defRPr/>
            </a:pPr>
            <a:endParaRPr lang="es-MX" sz="11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 eaLnBrk="1" hangingPunct="1">
              <a:defRPr/>
            </a:pPr>
            <a:endParaRPr lang="es-MX" sz="11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 eaLnBrk="1" hangingPunct="1">
              <a:buFont typeface="Arial" pitchFamily="34" charset="0"/>
              <a:buChar char="•"/>
              <a:defRPr/>
            </a:pPr>
            <a:endParaRPr lang="es-MX" sz="11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 eaLnBrk="1" hangingPunct="1">
              <a:defRPr/>
            </a:pPr>
            <a:endParaRPr lang="es-MX" sz="11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 algn="ctr" eaLnBrk="1" hangingPunct="1">
              <a:defRPr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Genera amenazas para la ocurrencia de emergencia en salud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Flecha abajo"/>
          <p:cNvSpPr/>
          <p:nvPr/>
        </p:nvSpPr>
        <p:spPr>
          <a:xfrm>
            <a:off x="3908730" y="5056188"/>
            <a:ext cx="1911722" cy="5651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86"/>
          <p:cNvSpPr txBox="1"/>
          <p:nvPr/>
        </p:nvSpPr>
        <p:spPr>
          <a:xfrm>
            <a:off x="2411760" y="214734"/>
            <a:ext cx="68407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>
              <a:defRPr/>
            </a:pPr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Nuevos escenarios de riesgo para </a:t>
            </a:r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 salud </a:t>
            </a:r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global:</a:t>
            </a:r>
          </a:p>
        </p:txBody>
      </p:sp>
      <p:pic>
        <p:nvPicPr>
          <p:cNvPr id="7" name="6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125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6480720" cy="499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3"/>
          <p:cNvSpPr txBox="1"/>
          <p:nvPr/>
        </p:nvSpPr>
        <p:spPr>
          <a:xfrm>
            <a:off x="3563888" y="0"/>
            <a:ext cx="5403307" cy="11247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s-MX"/>
            </a:defPPr>
            <a:lvl1pPr>
              <a:lnSpc>
                <a:spcPct val="85000"/>
              </a:lnSpc>
              <a:spcBef>
                <a:spcPct val="0"/>
              </a:spcBef>
              <a:defRPr sz="4000" spc="-5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+mj-ea"/>
                <a:cs typeface="+mj-cs"/>
              </a:defRPr>
            </a:lvl1pPr>
          </a:lstStyle>
          <a:p>
            <a:r>
              <a:rPr lang="es-MX" sz="6000" b="1" i="1" dirty="0" smtClean="0">
                <a:latin typeface="+mn-lt"/>
              </a:rPr>
              <a:t>Gracias!!!!!!!!!</a:t>
            </a:r>
            <a:endParaRPr lang="es-MX" sz="60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005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 txBox="1">
            <a:spLocks noChangeArrowheads="1"/>
          </p:cNvSpPr>
          <p:nvPr/>
        </p:nvSpPr>
        <p:spPr bwMode="auto">
          <a:xfrm>
            <a:off x="349250" y="1341562"/>
            <a:ext cx="8499475" cy="30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3052763" indent="-3052763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200"/>
              </a:spcBef>
            </a:pPr>
            <a:r>
              <a:rPr lang="es-MX" altLang="es-MX" b="1" dirty="0">
                <a:cs typeface="Arial" charset="0"/>
              </a:rPr>
              <a:t>Establece esquemas de preparación y respuesta ante emergencias en salud:</a:t>
            </a:r>
          </a:p>
          <a:p>
            <a:pPr lvl="1" eaLnBrk="1" hangingPunct="1">
              <a:spcBef>
                <a:spcPts val="1200"/>
              </a:spcBef>
            </a:pPr>
            <a:r>
              <a:rPr lang="es-MX" altLang="es-MX" sz="1600" b="1" dirty="0">
                <a:cs typeface="Arial" charset="0"/>
              </a:rPr>
              <a:t>Desastres	Originados por fenómenos naturales o provocados por el hombre.</a:t>
            </a:r>
          </a:p>
          <a:p>
            <a:pPr lvl="1" eaLnBrk="1" hangingPunct="1">
              <a:spcBef>
                <a:spcPts val="1200"/>
              </a:spcBef>
            </a:pPr>
            <a:r>
              <a:rPr lang="es-MX" altLang="es-MX" sz="1600" b="1" dirty="0">
                <a:cs typeface="Arial" charset="0"/>
              </a:rPr>
              <a:t>Urgencias epidemiológicas 	Provocadas por </a:t>
            </a:r>
            <a:r>
              <a:rPr lang="es-MX" altLang="es-MX" sz="1600" b="1" i="1" u="sng" dirty="0">
                <a:cs typeface="Arial" charset="0"/>
              </a:rPr>
              <a:t>enfermedades transmisibles </a:t>
            </a:r>
            <a:r>
              <a:rPr lang="es-MX" altLang="es-MX" sz="1600" b="1" dirty="0">
                <a:cs typeface="Arial" charset="0"/>
              </a:rPr>
              <a:t>y otros daños a la salud por </a:t>
            </a:r>
            <a:r>
              <a:rPr lang="es-MX" altLang="es-MX" sz="1600" b="1" i="1" u="sng" dirty="0">
                <a:cs typeface="Arial" charset="0"/>
              </a:rPr>
              <a:t>intoxicaciones</a:t>
            </a:r>
            <a:r>
              <a:rPr lang="es-MX" altLang="es-MX" sz="1600" b="1" dirty="0">
                <a:cs typeface="Arial" charset="0"/>
              </a:rPr>
              <a:t> (alimentarias y por sustancias químicas). </a:t>
            </a:r>
            <a:r>
              <a:rPr lang="es-MX" altLang="es-MX" sz="1600" b="1" i="1" u="sng" dirty="0">
                <a:cs typeface="Arial" charset="0"/>
              </a:rPr>
              <a:t>Enfermedades emergentes y reemergente</a:t>
            </a:r>
            <a:r>
              <a:rPr lang="es-MX" altLang="es-MX" sz="1600" b="1" dirty="0">
                <a:cs typeface="Arial" charset="0"/>
              </a:rPr>
              <a:t>.</a:t>
            </a:r>
          </a:p>
          <a:p>
            <a:pPr lvl="1" eaLnBrk="1" hangingPunct="1">
              <a:spcBef>
                <a:spcPts val="1200"/>
              </a:spcBef>
            </a:pPr>
            <a:r>
              <a:rPr lang="es-MX" altLang="es-MX" sz="1600" b="1" dirty="0">
                <a:cs typeface="Arial" charset="0"/>
              </a:rPr>
              <a:t>Eventos masivos	Deportivos, religiosos, políticos internacionales.</a:t>
            </a:r>
          </a:p>
          <a:p>
            <a:pPr lvl="1" eaLnBrk="1" hangingPunct="1">
              <a:spcBef>
                <a:spcPts val="1200"/>
              </a:spcBef>
            </a:pPr>
            <a:endParaRPr lang="es-MX" altLang="es-MX" sz="1600" b="1" dirty="0">
              <a:cs typeface="Arial" charset="0"/>
            </a:endParaRPr>
          </a:p>
        </p:txBody>
      </p:sp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1877838" y="57373"/>
            <a:ext cx="6078538" cy="995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s-E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Programa de Atención </a:t>
            </a:r>
            <a:r>
              <a:rPr lang="es-MX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Urgencias Epidemiológicas</a:t>
            </a:r>
            <a:r>
              <a:rPr lang="es-E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 y </a:t>
            </a:r>
            <a:r>
              <a:rPr lang="es-MX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Desastres</a:t>
            </a:r>
            <a:endParaRPr lang="es-ES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6" name="4 Rectángulo"/>
          <p:cNvSpPr>
            <a:spLocks noChangeArrowheads="1"/>
          </p:cNvSpPr>
          <p:nvPr/>
        </p:nvSpPr>
        <p:spPr bwMode="auto">
          <a:xfrm>
            <a:off x="0" y="5766936"/>
            <a:ext cx="9144000" cy="104644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  <a:defRPr/>
            </a:pP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Atender </a:t>
            </a:r>
            <a:r>
              <a:rPr lang="es-MX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oportunidad y eficacia a la población afectada por emergencias en salud, con base en una respuesta organizada y coordinada para limitar daños y riesgos a la población.</a:t>
            </a:r>
          </a:p>
          <a:p>
            <a:pPr algn="ctr" eaLnBrk="1" hangingPunct="1">
              <a:spcBef>
                <a:spcPts val="0"/>
              </a:spcBef>
              <a:defRPr/>
            </a:pPr>
            <a:endParaRPr lang="es-ES" sz="8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5 Imagen" descr="C:\Users\Dra. Aracely\Pictures\LONAS\Servicios de Salud 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847" y="4424426"/>
            <a:ext cx="1951234" cy="127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424426"/>
            <a:ext cx="1748118" cy="128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763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4525963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s-MX" sz="3800" b="1" dirty="0"/>
              <a:t>De acuerdo a la Ley General de Protección </a:t>
            </a:r>
            <a:r>
              <a:rPr lang="es-MX" sz="3800" b="1" dirty="0" smtClean="0"/>
              <a:t>Civil.</a:t>
            </a:r>
          </a:p>
          <a:p>
            <a:pPr marL="0" indent="0" algn="just">
              <a:buNone/>
            </a:pPr>
            <a:endParaRPr lang="es-MX" dirty="0" smtClean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dirty="0" smtClean="0"/>
              <a:t>Una </a:t>
            </a:r>
            <a:r>
              <a:rPr lang="es-MX" dirty="0"/>
              <a:t>emergencia es una situación </a:t>
            </a:r>
            <a:r>
              <a:rPr lang="es-MX" dirty="0" smtClean="0"/>
              <a:t>anormal que </a:t>
            </a:r>
            <a:r>
              <a:rPr lang="es-MX" dirty="0"/>
              <a:t>puede causar un daño a la sociedad y propiciar un riesgo excesivo para la seguridad </a:t>
            </a:r>
            <a:r>
              <a:rPr lang="es-MX" dirty="0" smtClean="0"/>
              <a:t>e integridad de </a:t>
            </a:r>
            <a:r>
              <a:rPr lang="es-MX" dirty="0"/>
              <a:t>la población en general, generada o asociada con la inminencia, </a:t>
            </a:r>
            <a:r>
              <a:rPr lang="es-MX" dirty="0" smtClean="0"/>
              <a:t>alta probabilidad </a:t>
            </a:r>
            <a:r>
              <a:rPr lang="es-MX" dirty="0"/>
              <a:t>o presencia de un agente </a:t>
            </a:r>
            <a:r>
              <a:rPr lang="es-MX" dirty="0" smtClean="0"/>
              <a:t>perturbador</a:t>
            </a:r>
            <a:r>
              <a:rPr lang="es-MX" dirty="0"/>
              <a:t>.</a:t>
            </a:r>
            <a:endParaRPr lang="es-MX" dirty="0" smtClean="0"/>
          </a:p>
          <a:p>
            <a:pPr algn="just">
              <a:buFont typeface="Wingdings" panose="05000000000000000000" pitchFamily="2" charset="2"/>
              <a:buChar char="ü"/>
            </a:pPr>
            <a:endParaRPr lang="es-MX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dirty="0" smtClean="0"/>
              <a:t>Desastre </a:t>
            </a:r>
            <a:r>
              <a:rPr lang="es-MX" dirty="0"/>
              <a:t>es el resultado de </a:t>
            </a:r>
            <a:r>
              <a:rPr lang="es-MX" dirty="0" smtClean="0"/>
              <a:t>la ocurrencia </a:t>
            </a:r>
            <a:r>
              <a:rPr lang="es-MX" dirty="0"/>
              <a:t>de uno o más </a:t>
            </a:r>
            <a:r>
              <a:rPr lang="es-MX" dirty="0" smtClean="0"/>
              <a:t>agentes perturbadores </a:t>
            </a:r>
            <a:r>
              <a:rPr lang="es-MX" dirty="0"/>
              <a:t>severos y o extremos, concatenados o no, </a:t>
            </a:r>
            <a:r>
              <a:rPr lang="es-MX" dirty="0" smtClean="0"/>
              <a:t>de origen </a:t>
            </a:r>
            <a:r>
              <a:rPr lang="es-MX" dirty="0"/>
              <a:t>natural, de la actividad humana o aquellos provenientes del </a:t>
            </a:r>
            <a:r>
              <a:rPr lang="es-MX" dirty="0" smtClean="0"/>
              <a:t>espacio exterior</a:t>
            </a:r>
            <a:r>
              <a:rPr lang="es-MX" dirty="0"/>
              <a:t>, </a:t>
            </a:r>
            <a:r>
              <a:rPr lang="es-MX" dirty="0" smtClean="0"/>
              <a:t>que cuando </a:t>
            </a:r>
            <a:r>
              <a:rPr lang="es-MX" dirty="0"/>
              <a:t>acontecen en un tiempo y en una </a:t>
            </a:r>
            <a:r>
              <a:rPr lang="es-MX" dirty="0" smtClean="0"/>
              <a:t>zona determinada</a:t>
            </a:r>
            <a:r>
              <a:rPr lang="es-MX" dirty="0"/>
              <a:t>, causan daños y que por </a:t>
            </a:r>
            <a:r>
              <a:rPr lang="es-MX" dirty="0" smtClean="0"/>
              <a:t>su magnitud </a:t>
            </a:r>
            <a:r>
              <a:rPr lang="es-MX" dirty="0"/>
              <a:t>exceden la </a:t>
            </a:r>
            <a:r>
              <a:rPr lang="es-MX" dirty="0" smtClean="0"/>
              <a:t>capacidad de </a:t>
            </a:r>
            <a:r>
              <a:rPr lang="es-MX" dirty="0"/>
              <a:t>respuesta de la comunidad </a:t>
            </a:r>
            <a:r>
              <a:rPr lang="es-MX" dirty="0" smtClean="0"/>
              <a:t>afectada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es-MX" dirty="0" smtClean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s-MX" dirty="0"/>
              <a:t>Urgencia </a:t>
            </a:r>
            <a:r>
              <a:rPr lang="es-MX" dirty="0" smtClean="0"/>
              <a:t>epidemiológica es </a:t>
            </a:r>
            <a:r>
              <a:rPr lang="es-MX" dirty="0"/>
              <a:t>un daño a la salud originado por la presencia de </a:t>
            </a:r>
            <a:r>
              <a:rPr lang="es-MX" dirty="0" smtClean="0"/>
              <a:t>agentes microbiológicos</a:t>
            </a:r>
            <a:r>
              <a:rPr lang="es-MX" dirty="0"/>
              <a:t>, químicos o tóxicos, que ocasionan brotes o epidemias, incluyendo </a:t>
            </a:r>
            <a:r>
              <a:rPr lang="es-MX" dirty="0" smtClean="0"/>
              <a:t>las enfermedades </a:t>
            </a:r>
            <a:r>
              <a:rPr lang="es-MX" dirty="0"/>
              <a:t>reemergentes o exóticas. (OPS/OMS)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072" y="116632"/>
            <a:ext cx="2819400" cy="1619250"/>
          </a:xfrm>
          <a:prstGeom prst="rect">
            <a:avLst/>
          </a:prstGeom>
        </p:spPr>
      </p:pic>
      <p:pic>
        <p:nvPicPr>
          <p:cNvPr id="6" name="5 Imagen" descr="C:\Users\Dra. Aracely\Pictures\LONAS\Servicios de Salud 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879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8 Rectángulo"/>
          <p:cNvSpPr>
            <a:spLocks noChangeArrowheads="1"/>
          </p:cNvSpPr>
          <p:nvPr/>
        </p:nvSpPr>
        <p:spPr bwMode="auto">
          <a:xfrm>
            <a:off x="2771775" y="188913"/>
            <a:ext cx="450215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90600" eaLnBrk="1" hangingPunct="1">
              <a:lnSpc>
                <a:spcPct val="110000"/>
              </a:lnSpc>
              <a:spcBef>
                <a:spcPct val="80000"/>
              </a:spcBef>
              <a:buClr>
                <a:srgbClr val="800000"/>
              </a:buClr>
              <a:buSzPct val="150000"/>
            </a:pPr>
            <a:r>
              <a:rPr lang="es-ES" altLang="es-ES" b="1">
                <a:solidFill>
                  <a:schemeClr val="bg1"/>
                </a:solidFill>
              </a:rPr>
              <a:t>Estrategias y líneas de acción</a:t>
            </a:r>
          </a:p>
        </p:txBody>
      </p:sp>
      <p:pic>
        <p:nvPicPr>
          <p:cNvPr id="5" name="4 Imagen" descr="C:\Users\Dra. Aracely\Pictures\LONAS\Servicios de Salud 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22 Rectángulo"/>
          <p:cNvSpPr>
            <a:spLocks noChangeArrowheads="1"/>
          </p:cNvSpPr>
          <p:nvPr/>
        </p:nvSpPr>
        <p:spPr bwMode="auto">
          <a:xfrm>
            <a:off x="467544" y="850316"/>
            <a:ext cx="8208912" cy="369332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_tradnl" altLang="es-MX" b="1" dirty="0" smtClean="0">
                <a:solidFill>
                  <a:schemeClr val="bg1"/>
                </a:solidFill>
                <a:latin typeface="Adobe Caslon Pro"/>
              </a:rPr>
              <a:t>Agentes perturbadores</a:t>
            </a:r>
            <a:endParaRPr lang="es-ES_tradnl" altLang="es-MX" b="1" dirty="0">
              <a:solidFill>
                <a:schemeClr val="bg1"/>
              </a:solidFill>
              <a:latin typeface="Adobe Caslon Pro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5502" y="1266869"/>
            <a:ext cx="4392488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defRPr/>
            </a:pPr>
            <a:r>
              <a:rPr lang="es-ES_tradnl" b="1" dirty="0" smtClean="0">
                <a:solidFill>
                  <a:srgbClr val="C00000"/>
                </a:solidFill>
                <a:latin typeface="Adobe Caslon Pro"/>
              </a:rPr>
              <a:t>FENÓMENOS GEOLÓGICOS</a:t>
            </a:r>
            <a:endParaRPr lang="es-ES_tradnl" b="1" dirty="0">
              <a:solidFill>
                <a:srgbClr val="C00000"/>
              </a:solidFill>
              <a:latin typeface="Adobe Caslon Pro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Sismos</a:t>
            </a:r>
            <a:endParaRPr lang="es-ES_tradnl" sz="1200" b="1" dirty="0">
              <a:latin typeface="Adobe Caslon Pro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latin typeface="Adobe Caslon Pro"/>
              </a:rPr>
              <a:t>Actividad </a:t>
            </a:r>
            <a:r>
              <a:rPr lang="es-ES_tradnl" sz="1200" b="1" dirty="0" smtClean="0">
                <a:latin typeface="Adobe Caslon Pro"/>
              </a:rPr>
              <a:t>volcánica</a:t>
            </a:r>
            <a:endParaRPr lang="es-ES_tradnl" sz="1200" b="1" dirty="0">
              <a:latin typeface="Adobe Caslon Pro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Tsunamis</a:t>
            </a:r>
            <a:endParaRPr lang="es-ES_tradnl" sz="1200" b="1" dirty="0">
              <a:latin typeface="Adobe Caslon Pro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Inestabilidad de laderas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Derrumbes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Hundimientos</a:t>
            </a:r>
            <a:endParaRPr lang="es-ES_tradnl" sz="1200" b="1" dirty="0">
              <a:latin typeface="Adobe Caslon Pro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latin typeface="Adobe Caslon Pro"/>
              </a:rPr>
              <a:t>Movimiento súbito de terreno o </a:t>
            </a:r>
            <a:r>
              <a:rPr lang="es-ES_tradnl" sz="1200" b="1" dirty="0" smtClean="0">
                <a:latin typeface="Adobe Caslon Pro"/>
              </a:rPr>
              <a:t>agrietamiento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endParaRPr lang="es-ES_tradnl" sz="1200" b="1" dirty="0">
              <a:latin typeface="Adobe Caslon Pro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defRPr/>
            </a:pPr>
            <a:r>
              <a:rPr lang="es-ES_tradnl" sz="1600" b="1" dirty="0">
                <a:solidFill>
                  <a:srgbClr val="C00000"/>
                </a:solidFill>
                <a:latin typeface="Adobe Caslon Pro"/>
              </a:rPr>
              <a:t>FENÓMENOS HIDROMETEOROLÓGICOS</a:t>
            </a:r>
          </a:p>
          <a:p>
            <a:pPr marL="171450" indent="-1714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Ciclones tropicales</a:t>
            </a:r>
            <a:endParaRPr lang="es-ES_tradnl" sz="1200" b="1" dirty="0">
              <a:latin typeface="Adobe Caslon Pro"/>
            </a:endParaRPr>
          </a:p>
          <a:p>
            <a:pPr marL="171450" indent="-1714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Lluvias extremas</a:t>
            </a:r>
            <a:r>
              <a:rPr lang="es-ES_tradnl" sz="1200" b="1" dirty="0">
                <a:latin typeface="Adobe Caslon Pro"/>
              </a:rPr>
              <a:t>	</a:t>
            </a:r>
          </a:p>
          <a:p>
            <a:pPr marL="171450" indent="-1714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Inundaciones</a:t>
            </a:r>
            <a:r>
              <a:rPr lang="es-ES_tradnl" sz="1200" b="1" dirty="0">
                <a:latin typeface="Adobe Caslon Pro"/>
              </a:rPr>
              <a:t> </a:t>
            </a:r>
            <a:r>
              <a:rPr lang="es-ES_tradnl" sz="1200" b="1" dirty="0" smtClean="0">
                <a:latin typeface="Adobe Caslon Pro"/>
              </a:rPr>
              <a:t>pluviales, fluviales, costeras y lacustres</a:t>
            </a:r>
            <a:endParaRPr lang="es-ES_tradnl" sz="1200" b="1" dirty="0">
              <a:latin typeface="Adobe Caslon Pro"/>
            </a:endParaRPr>
          </a:p>
          <a:p>
            <a:pPr marL="171450" indent="-1714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Tormentas </a:t>
            </a:r>
            <a:r>
              <a:rPr lang="es-ES_tradnl" sz="1200" b="1" dirty="0">
                <a:latin typeface="Adobe Caslon Pro"/>
              </a:rPr>
              <a:t>de </a:t>
            </a:r>
            <a:r>
              <a:rPr lang="es-ES_tradnl" sz="1200" b="1" dirty="0" smtClean="0">
                <a:latin typeface="Adobe Caslon Pro"/>
              </a:rPr>
              <a:t>nieve, granizo, polvo </a:t>
            </a:r>
            <a:r>
              <a:rPr lang="es-ES_tradnl" sz="1200" b="1" dirty="0">
                <a:latin typeface="Adobe Caslon Pro"/>
              </a:rPr>
              <a:t>y</a:t>
            </a:r>
            <a:r>
              <a:rPr lang="es-ES_tradnl" sz="1200" b="1" dirty="0" smtClean="0">
                <a:latin typeface="Adobe Caslon Pro"/>
              </a:rPr>
              <a:t> electricidad</a:t>
            </a:r>
          </a:p>
          <a:p>
            <a:pPr marL="171450" indent="-1714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Heladas</a:t>
            </a:r>
          </a:p>
          <a:p>
            <a:pPr marL="171450" indent="-1714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Sequías</a:t>
            </a:r>
          </a:p>
          <a:p>
            <a:pPr marL="171450" indent="-1714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Ondas cálidas y gélidas</a:t>
            </a:r>
          </a:p>
          <a:p>
            <a:pPr marL="171450" indent="-1714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Tornados</a:t>
            </a:r>
          </a:p>
          <a:p>
            <a:pPr marL="171450" indent="-1714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endParaRPr lang="es-ES_tradnl" sz="1100" b="1" dirty="0">
              <a:latin typeface="Adobe Caslon Pro"/>
            </a:endParaRPr>
          </a:p>
          <a:p>
            <a:pPr algn="just"/>
            <a:r>
              <a:rPr lang="es-ES_tradnl" sz="1600" b="1" dirty="0">
                <a:solidFill>
                  <a:srgbClr val="C00000"/>
                </a:solidFill>
                <a:latin typeface="Adobe Caslon Pro"/>
              </a:rPr>
              <a:t>FENÓMENOS </a:t>
            </a:r>
            <a:r>
              <a:rPr lang="es-ES_tradnl" sz="1600" b="1" dirty="0" smtClean="0">
                <a:solidFill>
                  <a:srgbClr val="C00000"/>
                </a:solidFill>
                <a:latin typeface="Adobe Caslon Pro"/>
              </a:rPr>
              <a:t>SANITARIO-ECOLÓGICOS</a:t>
            </a:r>
            <a:endParaRPr lang="es-ES_tradnl" sz="1600" dirty="0">
              <a:latin typeface="Adobe Caslon Pro"/>
            </a:endParaRPr>
          </a:p>
          <a:p>
            <a:pPr marL="17145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latin typeface="Adobe Caslon Pro"/>
              </a:rPr>
              <a:t>Epidemias </a:t>
            </a:r>
            <a:r>
              <a:rPr lang="es-ES_tradnl" sz="1200" b="1" dirty="0">
                <a:latin typeface="Adobe Caslon Pro"/>
              </a:rPr>
              <a:t>o plagas</a:t>
            </a:r>
          </a:p>
          <a:p>
            <a:pPr marL="17145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latin typeface="Adobe Caslon Pro"/>
              </a:rPr>
              <a:t>Contaminación del aire, agua, suelo y </a:t>
            </a:r>
            <a:r>
              <a:rPr lang="es-ES_tradnl" sz="1200" b="1" dirty="0" smtClean="0">
                <a:latin typeface="Adobe Caslon Pro"/>
              </a:rPr>
              <a:t>alimentos</a:t>
            </a:r>
            <a:endParaRPr lang="es-ES_tradnl" sz="1200" b="1" dirty="0">
              <a:latin typeface="Adobe Caslon Pro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4572000" y="1196752"/>
            <a:ext cx="4572000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F6600"/>
              </a:buClr>
              <a:defRPr/>
            </a:pPr>
            <a:r>
              <a:rPr lang="es-ES_tradnl" b="1" dirty="0" smtClean="0">
                <a:solidFill>
                  <a:srgbClr val="C00000"/>
                </a:solidFill>
                <a:latin typeface="Adobe Caslon Pro"/>
              </a:rPr>
              <a:t>FENÓMENOS QUÍMICO-TECNOLÓGICOS</a:t>
            </a:r>
            <a:endParaRPr lang="es-ES_tradnl" b="1" dirty="0">
              <a:solidFill>
                <a:srgbClr val="C00000"/>
              </a:solidFill>
              <a:latin typeface="Adobe Caslon Pro"/>
            </a:endParaRP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solidFill>
                  <a:prstClr val="black"/>
                </a:solidFill>
                <a:latin typeface="Adobe Caslon Pro"/>
              </a:rPr>
              <a:t>Incendios de todo  tipo</a:t>
            </a:r>
            <a:endParaRPr lang="es-ES_tradnl" sz="1200" b="1" dirty="0">
              <a:solidFill>
                <a:prstClr val="black"/>
              </a:solidFill>
              <a:latin typeface="Adobe Caslon Pro"/>
            </a:endParaRP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Explosión	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solidFill>
                  <a:prstClr val="black"/>
                </a:solidFill>
                <a:latin typeface="Adobe Caslon Pro"/>
              </a:rPr>
              <a:t>Fuga o derrame tóxicos</a:t>
            </a:r>
            <a:endParaRPr lang="es-ES_tradnl" sz="1200" b="1" dirty="0">
              <a:solidFill>
                <a:prstClr val="black"/>
              </a:solidFill>
              <a:latin typeface="Adobe Caslon Pro"/>
            </a:endParaRP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Exposición/contaminación por fuente de </a:t>
            </a:r>
            <a:r>
              <a:rPr lang="es-ES_tradnl" sz="1200" b="1" dirty="0" smtClean="0">
                <a:solidFill>
                  <a:prstClr val="black"/>
                </a:solidFill>
                <a:latin typeface="Adobe Caslon Pro"/>
              </a:rPr>
              <a:t>radiación</a:t>
            </a:r>
            <a:endParaRPr lang="es-ES_tradnl" sz="1200" b="1" dirty="0">
              <a:solidFill>
                <a:prstClr val="black"/>
              </a:solidFill>
              <a:latin typeface="Adobe Caslon Pro"/>
            </a:endParaRPr>
          </a:p>
          <a:p>
            <a:pPr lvl="0" algn="just">
              <a:buClr>
                <a:srgbClr val="FF6600"/>
              </a:buClr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 </a:t>
            </a:r>
          </a:p>
          <a:p>
            <a:pPr lvl="0" algn="just">
              <a:buClr>
                <a:srgbClr val="FF6600"/>
              </a:buClr>
              <a:defRPr/>
            </a:pPr>
            <a:endParaRPr lang="es-ES_tradnl" sz="1200" b="1" dirty="0">
              <a:solidFill>
                <a:srgbClr val="C00000"/>
              </a:solidFill>
              <a:latin typeface="Adobe Caslon Pro"/>
            </a:endParaRPr>
          </a:p>
          <a:p>
            <a:pPr lvl="0">
              <a:buClr>
                <a:srgbClr val="FF6600"/>
              </a:buClr>
              <a:defRPr/>
            </a:pPr>
            <a:r>
              <a:rPr lang="es-ES_tradnl" sz="1600" b="1" dirty="0">
                <a:solidFill>
                  <a:srgbClr val="C00000"/>
                </a:solidFill>
                <a:latin typeface="Adobe Caslon Pro"/>
              </a:rPr>
              <a:t>FENÓMENOS      SOCIO – ORGANIZATIVOS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Demostración de inconformidad social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Concentración masiva de población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Amenaza o atentado terrorista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Sabotaje/ vandalismo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Accidente aéreo, marítimo o terrestre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Interrupción o afectación de servicios básicos	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>
                <a:solidFill>
                  <a:prstClr val="black"/>
                </a:solidFill>
                <a:latin typeface="Adobe Caslon Pro"/>
              </a:rPr>
              <a:t>Interrupción o afectación de infraestructura </a:t>
            </a:r>
            <a:r>
              <a:rPr lang="es-ES_tradnl" sz="1200" b="1" dirty="0" smtClean="0">
                <a:solidFill>
                  <a:prstClr val="black"/>
                </a:solidFill>
                <a:latin typeface="Adobe Caslon Pro"/>
              </a:rPr>
              <a:t>estratégica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endParaRPr lang="es-ES_tradnl" sz="1050" b="1" dirty="0">
              <a:solidFill>
                <a:prstClr val="black"/>
              </a:solidFill>
              <a:latin typeface="Adobe Caslon Pro"/>
            </a:endParaRP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endParaRPr lang="es-ES_tradnl" sz="1050" b="1" dirty="0" smtClean="0">
              <a:solidFill>
                <a:prstClr val="black"/>
              </a:solidFill>
              <a:latin typeface="Adobe Caslon Pro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249270" y="5999982"/>
            <a:ext cx="5688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6600"/>
              </a:buClr>
              <a:defRPr/>
            </a:pPr>
            <a:r>
              <a:rPr lang="es-ES_tradnl" sz="1600" b="1" dirty="0" smtClean="0">
                <a:solidFill>
                  <a:srgbClr val="C00000"/>
                </a:solidFill>
                <a:latin typeface="Adobe Caslon Pro"/>
              </a:rPr>
              <a:t>PROVENIENTES DEL ESPACIO EXTERIOR</a:t>
            </a: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solidFill>
                  <a:prstClr val="black"/>
                </a:solidFill>
                <a:latin typeface="Adobe Caslon Pro"/>
              </a:rPr>
              <a:t>Tormentas magnéticas</a:t>
            </a:r>
            <a:endParaRPr lang="es-ES_tradnl" sz="1200" b="1" dirty="0">
              <a:solidFill>
                <a:prstClr val="black"/>
              </a:solidFill>
              <a:latin typeface="Adobe Caslon Pro"/>
            </a:endParaRPr>
          </a:p>
          <a:p>
            <a:pPr marL="171450" lvl="0" indent="-171450" algn="just">
              <a:buClr>
                <a:srgbClr val="FF6600"/>
              </a:buClr>
              <a:buFont typeface="Arial" panose="020B0604020202020204" pitchFamily="34" charset="0"/>
              <a:buChar char="•"/>
              <a:defRPr/>
            </a:pPr>
            <a:r>
              <a:rPr lang="es-ES_tradnl" sz="1200" b="1" dirty="0" smtClean="0">
                <a:solidFill>
                  <a:prstClr val="black"/>
                </a:solidFill>
                <a:latin typeface="Adobe Caslon Pro"/>
              </a:rPr>
              <a:t>Caída de meteoritos</a:t>
            </a:r>
            <a:endParaRPr lang="es-ES_tradnl" sz="1200" b="1" dirty="0">
              <a:solidFill>
                <a:prstClr val="black"/>
              </a:solidFill>
              <a:latin typeface="Adobe Caslon Pro"/>
            </a:endParaRPr>
          </a:p>
        </p:txBody>
      </p:sp>
    </p:spTree>
    <p:extLst>
      <p:ext uri="{BB962C8B-B14F-4D97-AF65-F5344CB8AC3E}">
        <p14:creationId xmlns:p14="http://schemas.microsoft.com/office/powerpoint/2010/main" val="167916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uadroTexto 86"/>
          <p:cNvSpPr txBox="1"/>
          <p:nvPr/>
        </p:nvSpPr>
        <p:spPr>
          <a:xfrm>
            <a:off x="3167336" y="116632"/>
            <a:ext cx="59766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b="1" dirty="0"/>
              <a:t>Intervención operativa para la atención </a:t>
            </a:r>
            <a:r>
              <a:rPr lang="es-MX" sz="2800" b="1" dirty="0" smtClean="0"/>
              <a:t>de emergencias</a:t>
            </a:r>
            <a:endParaRPr lang="es-MX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pic>
        <p:nvPicPr>
          <p:cNvPr id="11" name="10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96752"/>
            <a:ext cx="9036050" cy="5600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92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C:\Users\Dra. Aracely\Pictures\LONAS\Servicios de Salud 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9" t="15227" r="11577" b="8864"/>
          <a:stretch/>
        </p:blipFill>
        <p:spPr bwMode="auto">
          <a:xfrm>
            <a:off x="49875" y="1014150"/>
            <a:ext cx="9094125" cy="555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58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Título"/>
          <p:cNvSpPr>
            <a:spLocks noGrp="1"/>
          </p:cNvSpPr>
          <p:nvPr>
            <p:ph type="title"/>
          </p:nvPr>
        </p:nvSpPr>
        <p:spPr>
          <a:xfrm>
            <a:off x="2411412" y="179388"/>
            <a:ext cx="5977011" cy="465137"/>
          </a:xfrm>
        </p:spPr>
        <p:txBody>
          <a:bodyPr>
            <a:noAutofit/>
          </a:bodyPr>
          <a:lstStyle/>
          <a:p>
            <a:r>
              <a:rPr lang="es-MX" altLang="es-MX" sz="3200" b="1" dirty="0" smtClean="0">
                <a:latin typeface="Albertus MT Lt" pitchFamily="2" charset="0"/>
              </a:rPr>
              <a:t>Problemática ante Desastres</a:t>
            </a:r>
          </a:p>
        </p:txBody>
      </p:sp>
      <p:pic>
        <p:nvPicPr>
          <p:cNvPr id="6" name="5 Imagen" descr="C:\Users\Dra. Aracely\Pictures\LONAS\Servicios de Salud 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7200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3419768745"/>
              </p:ext>
            </p:extLst>
          </p:nvPr>
        </p:nvGraphicFramePr>
        <p:xfrm>
          <a:off x="107504" y="1052736"/>
          <a:ext cx="878497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7033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1696</Words>
  <Application>Microsoft Office PowerPoint</Application>
  <PresentationFormat>Presentación en pantalla (4:3)</PresentationFormat>
  <Paragraphs>304</Paragraphs>
  <Slides>33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33</vt:i4>
      </vt:variant>
    </vt:vector>
  </HeadingPairs>
  <TitlesOfParts>
    <vt:vector size="35" baseType="lpstr"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Problemática ante Desastres</vt:lpstr>
      <vt:lpstr>Presentación de PowerPoint</vt:lpstr>
      <vt:lpstr>Presentación de PowerPoint</vt:lpstr>
      <vt:lpstr>Presentación de PowerPoint</vt:lpstr>
      <vt:lpstr>Presentación de PowerPoint</vt:lpstr>
      <vt:lpstr>¿Cómo lo vamos a hacer?</vt:lpstr>
      <vt:lpstr>Presentación de PowerPoint</vt:lpstr>
      <vt:lpstr>Presentación de PowerPoint</vt:lpstr>
      <vt:lpstr>Presentación de PowerPoint</vt:lpstr>
      <vt:lpstr>¿Cómo lo vamos a hacer?</vt:lpstr>
      <vt:lpstr>2. Activación del Comité Jurisdiccional de Seguridad en Salud</vt:lpstr>
      <vt:lpstr>3. Análisis Sectorial de Riesgos o del evento.</vt:lpstr>
      <vt:lpstr>Presentación de PowerPoint</vt:lpstr>
      <vt:lpstr>4. Atención del Evento</vt:lpstr>
      <vt:lpstr>Presentación de PowerPoint</vt:lpstr>
      <vt:lpstr>Información básica a notificar</vt:lpstr>
      <vt:lpstr>Acciones en la etapa de Mantenimiento</vt:lpstr>
      <vt:lpstr>Acciones en la etapa de Recuperación</vt:lpstr>
      <vt:lpstr>San Luis Potosí 2006 - 2018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Ing Mata</dc:creator>
  <cp:lastModifiedBy>Vectores</cp:lastModifiedBy>
  <cp:revision>62</cp:revision>
  <dcterms:created xsi:type="dcterms:W3CDTF">2018-12-10T14:54:27Z</dcterms:created>
  <dcterms:modified xsi:type="dcterms:W3CDTF">2018-12-11T18:48:47Z</dcterms:modified>
</cp:coreProperties>
</file>